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60" r:id="rId5"/>
    <p:sldId id="265" r:id="rId6"/>
    <p:sldId id="266" r:id="rId7"/>
    <p:sldId id="261" r:id="rId8"/>
    <p:sldId id="268" r:id="rId9"/>
    <p:sldId id="267" r:id="rId10"/>
    <p:sldId id="259" r:id="rId11"/>
    <p:sldId id="263" r:id="rId12"/>
    <p:sldId id="264" r:id="rId13"/>
  </p:sldIdLst>
  <p:sldSz cx="12192000" cy="6858000"/>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7794" autoAdjust="0"/>
  </p:normalViewPr>
  <p:slideViewPr>
    <p:cSldViewPr snapToGrid="0">
      <p:cViewPr varScale="1">
        <p:scale>
          <a:sx n="70" d="100"/>
          <a:sy n="70" d="100"/>
        </p:scale>
        <p:origin x="13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C699FBAA-7F9B-4866-AD07-9ED311E6167A}" type="datetimeFigureOut">
              <a:rPr lang="en-GB" smtClean="0"/>
              <a:t>07/03/2023</a:t>
            </a:fld>
            <a:endParaRPr lang="en-GB"/>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F87BBF38-3A8B-4885-A4CA-7372D78D606D}" type="slidenum">
              <a:rPr lang="en-GB" smtClean="0"/>
              <a:t>‹#›</a:t>
            </a:fld>
            <a:endParaRPr lang="en-GB"/>
          </a:p>
        </p:txBody>
      </p:sp>
    </p:spTree>
    <p:extLst>
      <p:ext uri="{BB962C8B-B14F-4D97-AF65-F5344CB8AC3E}">
        <p14:creationId xmlns:p14="http://schemas.microsoft.com/office/powerpoint/2010/main" val="200679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87BBF38-3A8B-4885-A4CA-7372D78D606D}" type="slidenum">
              <a:rPr lang="en-GB" smtClean="0"/>
              <a:t>1</a:t>
            </a:fld>
            <a:endParaRPr lang="en-GB"/>
          </a:p>
        </p:txBody>
      </p:sp>
    </p:spTree>
    <p:extLst>
      <p:ext uri="{BB962C8B-B14F-4D97-AF65-F5344CB8AC3E}">
        <p14:creationId xmlns:p14="http://schemas.microsoft.com/office/powerpoint/2010/main" val="3099471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does internet connected technology actually mean?</a:t>
            </a:r>
          </a:p>
          <a:p>
            <a:r>
              <a:rPr lang="en-GB" dirty="0"/>
              <a:t>Technology is things that is made by people to help people.</a:t>
            </a:r>
          </a:p>
          <a:p>
            <a:r>
              <a:rPr lang="en-GB" dirty="0"/>
              <a:t>Internet connected technology is technology that connects to the internet or uses the internet.</a:t>
            </a:r>
          </a:p>
          <a:p>
            <a:endParaRPr lang="en-GB" dirty="0"/>
          </a:p>
          <a:p>
            <a:r>
              <a:rPr lang="en-GB" dirty="0"/>
              <a:t>We all know the obvious ones: tablets, phones, laptops and computers.</a:t>
            </a:r>
          </a:p>
          <a:p>
            <a:r>
              <a:rPr lang="en-GB" dirty="0"/>
              <a:t>Don’t forget about smart TVs, smart speakers (Alexa, Nest, etc) and games consoles.</a:t>
            </a:r>
          </a:p>
        </p:txBody>
      </p:sp>
      <p:sp>
        <p:nvSpPr>
          <p:cNvPr id="4" name="Slide Number Placeholder 3"/>
          <p:cNvSpPr>
            <a:spLocks noGrp="1"/>
          </p:cNvSpPr>
          <p:nvPr>
            <p:ph type="sldNum" sz="quarter" idx="5"/>
          </p:nvPr>
        </p:nvSpPr>
        <p:spPr/>
        <p:txBody>
          <a:bodyPr/>
          <a:lstStyle/>
          <a:p>
            <a:fld id="{F87BBF38-3A8B-4885-A4CA-7372D78D606D}" type="slidenum">
              <a:rPr lang="en-GB" smtClean="0"/>
              <a:t>2</a:t>
            </a:fld>
            <a:endParaRPr lang="en-GB"/>
          </a:p>
        </p:txBody>
      </p:sp>
    </p:spTree>
    <p:extLst>
      <p:ext uri="{BB962C8B-B14F-4D97-AF65-F5344CB8AC3E}">
        <p14:creationId xmlns:p14="http://schemas.microsoft.com/office/powerpoint/2010/main" val="2219365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Even cars and fridges are now becoming more accessible with built in internet access!</a:t>
            </a:r>
          </a:p>
          <a:p>
            <a:r>
              <a:rPr lang="en-GB" dirty="0"/>
              <a:t>And if you’re thinking of technology that uses the internet (rather than you being able to access the internet through it), then you also have smart watches, doorbells, webcams, Tesco shop scanner, thermostat, washing machine…and the list goes on!</a:t>
            </a:r>
          </a:p>
        </p:txBody>
      </p:sp>
      <p:sp>
        <p:nvSpPr>
          <p:cNvPr id="4" name="Slide Number Placeholder 3"/>
          <p:cNvSpPr>
            <a:spLocks noGrp="1"/>
          </p:cNvSpPr>
          <p:nvPr>
            <p:ph type="sldNum" sz="quarter" idx="5"/>
          </p:nvPr>
        </p:nvSpPr>
        <p:spPr/>
        <p:txBody>
          <a:bodyPr/>
          <a:lstStyle/>
          <a:p>
            <a:fld id="{F87BBF38-3A8B-4885-A4CA-7372D78D606D}" type="slidenum">
              <a:rPr lang="en-GB" smtClean="0"/>
              <a:t>3</a:t>
            </a:fld>
            <a:endParaRPr lang="en-GB"/>
          </a:p>
        </p:txBody>
      </p:sp>
    </p:spTree>
    <p:extLst>
      <p:ext uri="{BB962C8B-B14F-4D97-AF65-F5344CB8AC3E}">
        <p14:creationId xmlns:p14="http://schemas.microsoft.com/office/powerpoint/2010/main" val="289303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Youtube</a:t>
            </a:r>
            <a:r>
              <a:rPr lang="en-GB" dirty="0"/>
              <a:t>, TikTok, Snapchat Instagram, Facebook, </a:t>
            </a:r>
            <a:r>
              <a:rPr lang="en-GB" dirty="0" err="1"/>
              <a:t>Whatsapp</a:t>
            </a:r>
            <a:r>
              <a:rPr lang="en-GB" dirty="0"/>
              <a:t>, Signal, Telegram, Roblox, Fortnight, Minecraft, etc</a:t>
            </a:r>
          </a:p>
          <a:p>
            <a:endParaRPr lang="en-GB" dirty="0"/>
          </a:p>
          <a:p>
            <a:r>
              <a:rPr lang="en-GB" dirty="0"/>
              <a:t>Some of these may be fine if you and they know exactly who they are talking to but do we always know who they are talking to? Do we know what they’re talking about?</a:t>
            </a:r>
          </a:p>
          <a:p>
            <a:r>
              <a:rPr lang="en-GB" dirty="0"/>
              <a:t>Is your child being the kind-hearted person that you’ve brought up? What are they listening to? What are others saying to them? It’s a lot to think about!</a:t>
            </a:r>
          </a:p>
          <a:p>
            <a:endParaRPr lang="en-GB" dirty="0"/>
          </a:p>
          <a:p>
            <a:r>
              <a:rPr lang="en-GB" dirty="0"/>
              <a:t>The 4 key potential risks of online gaming are being contacted by people that they do not know, encountering inappropriate adult content, bullying and overspending.</a:t>
            </a:r>
          </a:p>
        </p:txBody>
      </p:sp>
      <p:sp>
        <p:nvSpPr>
          <p:cNvPr id="4" name="Slide Number Placeholder 3"/>
          <p:cNvSpPr>
            <a:spLocks noGrp="1"/>
          </p:cNvSpPr>
          <p:nvPr>
            <p:ph type="sldNum" sz="quarter" idx="5"/>
          </p:nvPr>
        </p:nvSpPr>
        <p:spPr/>
        <p:txBody>
          <a:bodyPr/>
          <a:lstStyle/>
          <a:p>
            <a:fld id="{F87BBF38-3A8B-4885-A4CA-7372D78D606D}" type="slidenum">
              <a:rPr lang="en-GB" smtClean="0"/>
              <a:t>4</a:t>
            </a:fld>
            <a:endParaRPr lang="en-GB"/>
          </a:p>
        </p:txBody>
      </p:sp>
    </p:spTree>
    <p:extLst>
      <p:ext uri="{BB962C8B-B14F-4D97-AF65-F5344CB8AC3E}">
        <p14:creationId xmlns:p14="http://schemas.microsoft.com/office/powerpoint/2010/main" val="3490156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Again, we have the issues of do we always know who they are talking to? Do we know what they’re talking about? What images are they sending/seeing?</a:t>
            </a:r>
          </a:p>
          <a:p>
            <a:r>
              <a:rPr lang="en-GB" dirty="0"/>
              <a:t>Most social media is aged at 13+. </a:t>
            </a:r>
            <a:r>
              <a:rPr lang="en-GB" dirty="0" err="1"/>
              <a:t>Whatsapp</a:t>
            </a:r>
            <a:r>
              <a:rPr lang="en-GB" dirty="0"/>
              <a:t> is 16+.There is a reason for these age limits.</a:t>
            </a:r>
          </a:p>
          <a:p>
            <a:r>
              <a:rPr lang="en-GB" dirty="0"/>
              <a:t>So many of us have had emails, Facebook messages, etc from someone who we don’t know (for ‘help’ or ‘medical reasons’). If these are able to come through to us, what can come through on children’s accounts?</a:t>
            </a:r>
          </a:p>
          <a:p>
            <a:r>
              <a:rPr lang="en-GB" dirty="0"/>
              <a:t>It’s also important at this point to remember that the internet uses algorithms to ‘help’ us find our next video, image, etc. It really doesn’t take many clicks to go from something as simple as Peppa Pig to something highly inappropriate.</a:t>
            </a:r>
          </a:p>
        </p:txBody>
      </p:sp>
      <p:sp>
        <p:nvSpPr>
          <p:cNvPr id="4" name="Slide Number Placeholder 3"/>
          <p:cNvSpPr>
            <a:spLocks noGrp="1"/>
          </p:cNvSpPr>
          <p:nvPr>
            <p:ph type="sldNum" sz="quarter" idx="5"/>
          </p:nvPr>
        </p:nvSpPr>
        <p:spPr/>
        <p:txBody>
          <a:bodyPr/>
          <a:lstStyle/>
          <a:p>
            <a:fld id="{F87BBF38-3A8B-4885-A4CA-7372D78D606D}" type="slidenum">
              <a:rPr lang="en-GB" smtClean="0"/>
              <a:t>5</a:t>
            </a:fld>
            <a:endParaRPr lang="en-GB"/>
          </a:p>
        </p:txBody>
      </p:sp>
    </p:spTree>
    <p:extLst>
      <p:ext uri="{BB962C8B-B14F-4D97-AF65-F5344CB8AC3E}">
        <p14:creationId xmlns:p14="http://schemas.microsoft.com/office/powerpoint/2010/main" val="1475096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then we have the Smart speakers that so many of us have (whether they be plugged in to the wall, built in to our TV remotes or on our phones).</a:t>
            </a:r>
          </a:p>
          <a:p>
            <a:r>
              <a:rPr lang="en-GB" dirty="0"/>
              <a:t>What are they asking Alexa, Google or Siri?</a:t>
            </a:r>
          </a:p>
          <a:p>
            <a:r>
              <a:rPr lang="en-GB" dirty="0"/>
              <a:t>What are the linked algorithms? Where will it go?</a:t>
            </a:r>
          </a:p>
        </p:txBody>
      </p:sp>
      <p:sp>
        <p:nvSpPr>
          <p:cNvPr id="4" name="Slide Number Placeholder 3"/>
          <p:cNvSpPr>
            <a:spLocks noGrp="1"/>
          </p:cNvSpPr>
          <p:nvPr>
            <p:ph type="sldNum" sz="quarter" idx="5"/>
          </p:nvPr>
        </p:nvSpPr>
        <p:spPr/>
        <p:txBody>
          <a:bodyPr/>
          <a:lstStyle/>
          <a:p>
            <a:fld id="{F87BBF38-3A8B-4885-A4CA-7372D78D606D}" type="slidenum">
              <a:rPr lang="en-GB" smtClean="0"/>
              <a:t>6</a:t>
            </a:fld>
            <a:endParaRPr lang="en-GB"/>
          </a:p>
        </p:txBody>
      </p:sp>
    </p:spTree>
    <p:extLst>
      <p:ext uri="{BB962C8B-B14F-4D97-AF65-F5344CB8AC3E}">
        <p14:creationId xmlns:p14="http://schemas.microsoft.com/office/powerpoint/2010/main" val="329889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b="1" i="0" dirty="0">
                <a:solidFill>
                  <a:srgbClr val="1F1F1F"/>
                </a:solidFill>
                <a:effectLst/>
                <a:latin typeface="inherit"/>
              </a:rPr>
              <a:t>The positive effects</a:t>
            </a:r>
            <a:br>
              <a:rPr lang="en-GB" b="1" i="0" dirty="0">
                <a:solidFill>
                  <a:srgbClr val="1F1F1F"/>
                </a:solidFill>
                <a:effectLst/>
                <a:latin typeface="inherit"/>
              </a:rPr>
            </a:br>
            <a:endParaRPr lang="en-GB" b="1" i="0" dirty="0">
              <a:solidFill>
                <a:srgbClr val="1F1F1F"/>
              </a:solidFill>
              <a:effectLst/>
              <a:latin typeface="Arial" panose="020B0604020202020204" pitchFamily="34" charset="0"/>
            </a:endParaRPr>
          </a:p>
          <a:p>
            <a:pPr algn="l" fontAlgn="base"/>
            <a:r>
              <a:rPr lang="en-GB" b="1" i="0" dirty="0">
                <a:solidFill>
                  <a:srgbClr val="1F1F1F"/>
                </a:solidFill>
                <a:effectLst/>
                <a:latin typeface="inherit"/>
              </a:rPr>
              <a:t>Play, learning and having fun</a:t>
            </a:r>
            <a:endParaRPr lang="en-GB" b="1" i="0" dirty="0">
              <a:solidFill>
                <a:srgbClr val="1F1F1F"/>
              </a:solidFill>
              <a:effectLst/>
              <a:latin typeface="Arial" panose="020B0604020202020204" pitchFamily="34" charset="0"/>
            </a:endParaRPr>
          </a:p>
          <a:p>
            <a:pPr algn="l" fontAlgn="base"/>
            <a:r>
              <a:rPr lang="en-GB" b="0" i="0" dirty="0">
                <a:solidFill>
                  <a:srgbClr val="1F1F1F"/>
                </a:solidFill>
                <a:effectLst/>
                <a:latin typeface="Arial" panose="020B0604020202020204" pitchFamily="34" charset="0"/>
              </a:rPr>
              <a:t>Through play, children and young people learn about themselves, their environment, people and the world around them. Playing games online can boost learning, health (if the games are interactive) and social skills. Those who play games have reported higher levels of emotional well-being than those who spend no time doing this at all.</a:t>
            </a:r>
          </a:p>
          <a:p>
            <a:pPr algn="l" fontAlgn="base"/>
            <a:r>
              <a:rPr lang="en-GB" b="1" i="0" dirty="0">
                <a:solidFill>
                  <a:srgbClr val="1F1F1F"/>
                </a:solidFill>
                <a:effectLst/>
                <a:latin typeface="inherit"/>
              </a:rPr>
              <a:t>Self-expression and identity</a:t>
            </a:r>
            <a:endParaRPr lang="en-GB" b="1" i="0" dirty="0">
              <a:solidFill>
                <a:srgbClr val="1F1F1F"/>
              </a:solidFill>
              <a:effectLst/>
              <a:latin typeface="Arial" panose="020B0604020202020204" pitchFamily="34" charset="0"/>
            </a:endParaRPr>
          </a:p>
          <a:p>
            <a:pPr algn="l" fontAlgn="base"/>
            <a:r>
              <a:rPr lang="en-GB" b="0" i="0" dirty="0">
                <a:solidFill>
                  <a:srgbClr val="1F1F1F"/>
                </a:solidFill>
                <a:effectLst/>
                <a:latin typeface="Arial" panose="020B0604020202020204" pitchFamily="34" charset="0"/>
              </a:rPr>
              <a:t>Self-expression is an important part of identity. Online, children and young people can try new things and experiment with different aspects of their identity and personality.</a:t>
            </a:r>
          </a:p>
          <a:p>
            <a:pPr algn="l" fontAlgn="base"/>
            <a:r>
              <a:rPr lang="en-GB" b="0" i="0" dirty="0">
                <a:solidFill>
                  <a:srgbClr val="1F1F1F"/>
                </a:solidFill>
                <a:effectLst/>
                <a:latin typeface="Arial" panose="020B0604020202020204" pitchFamily="34" charset="0"/>
              </a:rPr>
              <a:t>For younger children, creating profiles and avatars means they can try out different characters. This helps them to learn about themselves, what they like and don’t like, and how they interact with their friends. For young people, the internet can be an effective platform for positive self-expression. It lets young people put forward their ‘best self’ to express who they are and how they identify with the world around them.</a:t>
            </a:r>
          </a:p>
          <a:p>
            <a:pPr algn="l" fontAlgn="base"/>
            <a:r>
              <a:rPr lang="en-GB" b="1" i="0" dirty="0">
                <a:solidFill>
                  <a:srgbClr val="1F1F1F"/>
                </a:solidFill>
                <a:effectLst/>
                <a:latin typeface="inherit"/>
              </a:rPr>
              <a:t>Social relationships</a:t>
            </a:r>
            <a:endParaRPr lang="en-GB" b="1" i="0" dirty="0">
              <a:solidFill>
                <a:srgbClr val="1F1F1F"/>
              </a:solidFill>
              <a:effectLst/>
              <a:latin typeface="Arial" panose="020B0604020202020204" pitchFamily="34" charset="0"/>
            </a:endParaRPr>
          </a:p>
          <a:p>
            <a:pPr algn="l" fontAlgn="base"/>
            <a:r>
              <a:rPr lang="en-GB" b="0" i="0" dirty="0">
                <a:solidFill>
                  <a:srgbClr val="1F1F1F"/>
                </a:solidFill>
                <a:effectLst/>
                <a:latin typeface="Arial" panose="020B0604020202020204" pitchFamily="34" charset="0"/>
              </a:rPr>
              <a:t>Friendships are important when it comes to looking after mental well-being. People who feel more connected to others have lower levels of anxiety and depression.</a:t>
            </a:r>
          </a:p>
          <a:p>
            <a:pPr algn="l" fontAlgn="base"/>
            <a:r>
              <a:rPr lang="en-GB" b="0" i="0" dirty="0">
                <a:solidFill>
                  <a:srgbClr val="1F1F1F"/>
                </a:solidFill>
                <a:effectLst/>
                <a:latin typeface="Arial" panose="020B0604020202020204" pitchFamily="34" charset="0"/>
              </a:rPr>
              <a:t>Being online gives children and young people opportunities to develop and maintain positive relationships. They use technology to enhance their existing relationships and stay in touch with friends and family. In fact, research suggests that time spent online socialising with people they already know strengthens their relationships.</a:t>
            </a:r>
          </a:p>
          <a:p>
            <a:pPr algn="l" fontAlgn="base"/>
            <a:r>
              <a:rPr lang="en-GB" b="0" i="0" dirty="0">
                <a:solidFill>
                  <a:srgbClr val="1F1F1F"/>
                </a:solidFill>
                <a:effectLst/>
                <a:latin typeface="Arial" panose="020B0604020202020204" pitchFamily="34" charset="0"/>
              </a:rPr>
              <a:t>Technology also helps those who find face-to-face communication difficult. For example, children and young people who live in remote places can use the internet to stay connected with their friends when it’s harder to go out and play with them.</a:t>
            </a:r>
            <a:endParaRPr lang="en-GB" dirty="0"/>
          </a:p>
          <a:p>
            <a:pPr algn="l" fontAlgn="base"/>
            <a:r>
              <a:rPr lang="en-GB" b="1" i="0" dirty="0">
                <a:solidFill>
                  <a:srgbClr val="1F1F1F"/>
                </a:solidFill>
                <a:effectLst/>
                <a:latin typeface="inherit"/>
              </a:rPr>
              <a:t>Help and advice</a:t>
            </a:r>
            <a:endParaRPr lang="en-GB" b="1" i="0" dirty="0">
              <a:solidFill>
                <a:srgbClr val="1F1F1F"/>
              </a:solidFill>
              <a:effectLst/>
              <a:latin typeface="Arial" panose="020B0604020202020204" pitchFamily="34" charset="0"/>
            </a:endParaRPr>
          </a:p>
          <a:p>
            <a:pPr algn="l" fontAlgn="base"/>
            <a:r>
              <a:rPr lang="en-GB" b="0" i="0" dirty="0">
                <a:solidFill>
                  <a:srgbClr val="1F1F1F"/>
                </a:solidFill>
                <a:effectLst/>
                <a:latin typeface="Arial" panose="020B0604020202020204" pitchFamily="34" charset="0"/>
              </a:rPr>
              <a:t>The internet can be a valuable source of information and support for children and young people. There are experts online who can help them when they are worried. Social media also gives children and young people an opportunity to read, listen to and understand the health experiences of others. These online interactions can help children and young people to overcome difficult health issues, particularly if they can’t access that support face-to-face.</a:t>
            </a:r>
          </a:p>
        </p:txBody>
      </p:sp>
      <p:sp>
        <p:nvSpPr>
          <p:cNvPr id="4" name="Slide Number Placeholder 3"/>
          <p:cNvSpPr>
            <a:spLocks noGrp="1"/>
          </p:cNvSpPr>
          <p:nvPr>
            <p:ph type="sldNum" sz="quarter" idx="5"/>
          </p:nvPr>
        </p:nvSpPr>
        <p:spPr/>
        <p:txBody>
          <a:bodyPr/>
          <a:lstStyle/>
          <a:p>
            <a:fld id="{F87BBF38-3A8B-4885-A4CA-7372D78D606D}" type="slidenum">
              <a:rPr lang="en-GB" smtClean="0"/>
              <a:t>7</a:t>
            </a:fld>
            <a:endParaRPr lang="en-GB"/>
          </a:p>
        </p:txBody>
      </p:sp>
    </p:spTree>
    <p:extLst>
      <p:ext uri="{BB962C8B-B14F-4D97-AF65-F5344CB8AC3E}">
        <p14:creationId xmlns:p14="http://schemas.microsoft.com/office/powerpoint/2010/main" val="3698226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b="1" i="0" dirty="0">
                <a:solidFill>
                  <a:srgbClr val="1F1F1F"/>
                </a:solidFill>
                <a:effectLst/>
                <a:latin typeface="inherit"/>
              </a:rPr>
              <a:t>The negative effects</a:t>
            </a:r>
            <a:br>
              <a:rPr lang="en-GB" b="1" i="0" dirty="0">
                <a:solidFill>
                  <a:srgbClr val="1F1F1F"/>
                </a:solidFill>
                <a:effectLst/>
                <a:latin typeface="inherit"/>
              </a:rPr>
            </a:br>
            <a:endParaRPr lang="en-GB" b="1" i="0" dirty="0">
              <a:solidFill>
                <a:srgbClr val="1F1F1F"/>
              </a:solidFill>
              <a:effectLst/>
              <a:latin typeface="inherit"/>
            </a:endParaRPr>
          </a:p>
          <a:p>
            <a:pPr algn="l" fontAlgn="base"/>
            <a:r>
              <a:rPr lang="en-GB" b="1" i="0" dirty="0">
                <a:solidFill>
                  <a:srgbClr val="1F1F1F"/>
                </a:solidFill>
                <a:effectLst/>
                <a:latin typeface="inherit"/>
              </a:rPr>
              <a:t>Physical health</a:t>
            </a:r>
            <a:endParaRPr lang="en-GB" b="1" i="0" dirty="0">
              <a:solidFill>
                <a:srgbClr val="1F1F1F"/>
              </a:solidFill>
              <a:effectLst/>
              <a:latin typeface="Arial" panose="020B0604020202020204" pitchFamily="34" charset="0"/>
            </a:endParaRPr>
          </a:p>
          <a:p>
            <a:pPr algn="l" fontAlgn="base"/>
            <a:r>
              <a:rPr lang="en-GB" b="0" i="0" dirty="0">
                <a:solidFill>
                  <a:srgbClr val="1F1F1F"/>
                </a:solidFill>
                <a:effectLst/>
                <a:latin typeface="Arial" panose="020B0604020202020204" pitchFamily="34" charset="0"/>
              </a:rPr>
              <a:t>Keeping active, as well as eating and sleeping well, are important for physical health. Poor physical health can lead to an increased risk of developing mental health problems. Research has found that excessive screen time can have some negative impact on physical health. This includes physical problems such as strained eyes, back pain or hand aches from excessive use of devices. Research also suggests using screens can increase eating, as well as reducing the time spent on physical activity, which will have an impact on overall health and well-being. Sleep disruption is identified as an impact of using screens at night, because the bright screen light from devices can cause increased alertness and activities can be stimulating and make children less ready to sleep.</a:t>
            </a:r>
          </a:p>
          <a:p>
            <a:pPr algn="l" fontAlgn="base"/>
            <a:r>
              <a:rPr lang="en-GB" b="1" i="0" dirty="0">
                <a:solidFill>
                  <a:srgbClr val="1F1F1F"/>
                </a:solidFill>
                <a:effectLst/>
                <a:latin typeface="inherit"/>
              </a:rPr>
              <a:t>Harmful content</a:t>
            </a:r>
            <a:endParaRPr lang="en-GB" b="1" i="0" dirty="0">
              <a:solidFill>
                <a:srgbClr val="1F1F1F"/>
              </a:solidFill>
              <a:effectLst/>
              <a:latin typeface="Arial" panose="020B0604020202020204" pitchFamily="34" charset="0"/>
            </a:endParaRPr>
          </a:p>
          <a:p>
            <a:pPr algn="l" fontAlgn="base"/>
            <a:r>
              <a:rPr lang="en-GB" b="0" i="0" dirty="0">
                <a:solidFill>
                  <a:srgbClr val="1F1F1F"/>
                </a:solidFill>
                <a:effectLst/>
                <a:latin typeface="Arial" panose="020B0604020202020204" pitchFamily="34" charset="0"/>
              </a:rPr>
              <a:t>When children and young people look for help online, they won’t always find websites or people that are trustworthy.</a:t>
            </a:r>
          </a:p>
          <a:p>
            <a:pPr algn="l" fontAlgn="base"/>
            <a:r>
              <a:rPr lang="en-GB" b="0" i="0" dirty="0">
                <a:solidFill>
                  <a:srgbClr val="1F1F1F"/>
                </a:solidFill>
                <a:effectLst/>
                <a:latin typeface="Arial" panose="020B0604020202020204" pitchFamily="34" charset="0"/>
              </a:rPr>
              <a:t>Accessing unwanted or unsuitable content can be upsetting and negatively impact mental health. This is especially true for younger children who have not developed the emotional skills to cope with difficult or stressful situations. Some websites might also imply that unhealthy behaviours, such as eating disorders or self-harm, can be normal lifestyle choices.</a:t>
            </a:r>
          </a:p>
          <a:p>
            <a:pPr algn="l" fontAlgn="base"/>
            <a:r>
              <a:rPr lang="en-GB" b="0" i="0" dirty="0">
                <a:solidFill>
                  <a:srgbClr val="1F1F1F"/>
                </a:solidFill>
                <a:effectLst/>
                <a:latin typeface="Arial" panose="020B0604020202020204" pitchFamily="34" charset="0"/>
              </a:rPr>
              <a:t>Children being targeted for sexualisation, grooming, terrorism and county lines.</a:t>
            </a:r>
          </a:p>
          <a:p>
            <a:pPr algn="l" fontAlgn="base"/>
            <a:r>
              <a:rPr lang="en-GB" b="1" i="0" dirty="0">
                <a:solidFill>
                  <a:srgbClr val="1F1F1F"/>
                </a:solidFill>
                <a:effectLst/>
                <a:latin typeface="Arial" panose="020B0604020202020204" pitchFamily="34" charset="0"/>
              </a:rPr>
              <a:t>Mental Health</a:t>
            </a:r>
            <a:r>
              <a:rPr lang="en-GB" b="0" i="0" dirty="0">
                <a:solidFill>
                  <a:srgbClr val="1F1F1F"/>
                </a:solidFill>
                <a:effectLst/>
                <a:latin typeface="Arial" panose="020B0604020202020204" pitchFamily="34" charset="0"/>
              </a:rPr>
              <a:t> (coming up next)</a:t>
            </a:r>
            <a:endParaRPr lang="en-GB" b="1" i="0" dirty="0">
              <a:solidFill>
                <a:srgbClr val="1F1F1F"/>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F87BBF38-3A8B-4885-A4CA-7372D78D606D}" type="slidenum">
              <a:rPr lang="en-GB" smtClean="0"/>
              <a:t>8</a:t>
            </a:fld>
            <a:endParaRPr lang="en-GB"/>
          </a:p>
        </p:txBody>
      </p:sp>
    </p:spTree>
    <p:extLst>
      <p:ext uri="{BB962C8B-B14F-4D97-AF65-F5344CB8AC3E}">
        <p14:creationId xmlns:p14="http://schemas.microsoft.com/office/powerpoint/2010/main" val="149767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Self image</a:t>
            </a:r>
          </a:p>
          <a:p>
            <a:r>
              <a:rPr lang="en-GB" dirty="0"/>
              <a:t>Our children are bombarded with ‘perfect’ images. They are being brought up in a world where filters are automatically used in a photo. What message does this give to them?</a:t>
            </a:r>
          </a:p>
          <a:p>
            <a:r>
              <a:rPr lang="en-GB" dirty="0"/>
              <a:t>If children are surrounded with other people having a ‘perfect’ life, and they realise that their life is imperfect (otherwise known as normal) then that is where our troubles start. Children are already conscious of what they wear and how they look however we can ease this by limiting what they see, talking about things and leading by example.</a:t>
            </a:r>
          </a:p>
          <a:p>
            <a:r>
              <a:rPr lang="en-GB" dirty="0"/>
              <a:t>Ask yourself: What are you sharing? Why are you sharing it? What message are we giving to our children by doing this?</a:t>
            </a:r>
          </a:p>
          <a:p>
            <a:r>
              <a:rPr lang="en-GB" dirty="0"/>
              <a:t>Remember, once something is online, it’s there forever!</a:t>
            </a:r>
          </a:p>
          <a:p>
            <a:r>
              <a:rPr lang="en-GB" dirty="0"/>
              <a:t>Remind children of this too. Lead by example.</a:t>
            </a:r>
          </a:p>
          <a:p>
            <a:r>
              <a:rPr lang="en-GB" b="1" dirty="0"/>
              <a:t>Online bullying</a:t>
            </a:r>
          </a:p>
          <a:p>
            <a:r>
              <a:rPr lang="en-GB" b="0" dirty="0"/>
              <a:t>As discussed earlier, what is your child discussing online? Are they applying the rules of to ‘treat others how you want to be treated’ online too? What are people saying to them? What may start as banter, could progress. Do they know what is acceptable and what is not? Do they know how to report something? Do you know how to report something/someone?</a:t>
            </a:r>
          </a:p>
          <a:p>
            <a:r>
              <a:rPr lang="en-GB" b="1" dirty="0"/>
              <a:t>Anxiety, depression, stress</a:t>
            </a:r>
          </a:p>
          <a:p>
            <a:r>
              <a:rPr lang="en-GB" b="0" dirty="0"/>
              <a:t>If someone thinks they are unworthy of playing the game the right way, or of looking a certain way…this is of course going to affect their mental health. There could be multiple signs for this but at the end of the day, they feel inadequate. Their confidence will be knocked, they will have low self esteem.</a:t>
            </a:r>
          </a:p>
          <a:p>
            <a:r>
              <a:rPr lang="en-GB" b="0" dirty="0"/>
              <a:t>There are too many sad stories of children and young adults who have self harmed or worse due to issues that have arose through the internet.</a:t>
            </a:r>
            <a:endParaRPr lang="en-GB" dirty="0"/>
          </a:p>
        </p:txBody>
      </p:sp>
      <p:sp>
        <p:nvSpPr>
          <p:cNvPr id="4" name="Slide Number Placeholder 3"/>
          <p:cNvSpPr>
            <a:spLocks noGrp="1"/>
          </p:cNvSpPr>
          <p:nvPr>
            <p:ph type="sldNum" sz="quarter" idx="5"/>
          </p:nvPr>
        </p:nvSpPr>
        <p:spPr/>
        <p:txBody>
          <a:bodyPr/>
          <a:lstStyle/>
          <a:p>
            <a:fld id="{F87BBF38-3A8B-4885-A4CA-7372D78D606D}" type="slidenum">
              <a:rPr lang="en-GB" smtClean="0"/>
              <a:t>9</a:t>
            </a:fld>
            <a:endParaRPr lang="en-GB"/>
          </a:p>
        </p:txBody>
      </p:sp>
    </p:spTree>
    <p:extLst>
      <p:ext uri="{BB962C8B-B14F-4D97-AF65-F5344CB8AC3E}">
        <p14:creationId xmlns:p14="http://schemas.microsoft.com/office/powerpoint/2010/main" val="1249677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From young!</a:t>
            </a:r>
          </a:p>
          <a:p>
            <a:r>
              <a:rPr lang="en-GB" dirty="0"/>
              <a:t>We teach our children about stranger danger and road safety. We talk about it from such a young age.  We teach them about the dangers in real life. Virtual life </a:t>
            </a:r>
            <a:r>
              <a:rPr lang="en-GB" u="sng" dirty="0"/>
              <a:t>is</a:t>
            </a:r>
            <a:r>
              <a:rPr lang="en-GB" dirty="0"/>
              <a:t> now part of real life!</a:t>
            </a:r>
          </a:p>
          <a:p>
            <a:endParaRPr lang="en-GB" dirty="0"/>
          </a:p>
          <a:p>
            <a:r>
              <a:rPr lang="en-GB" dirty="0"/>
              <a:t>Talk to them about their internet use. Model how to use it responsibly. Keep talking about it!</a:t>
            </a:r>
          </a:p>
          <a:p>
            <a:endParaRPr lang="en-GB" dirty="0"/>
          </a:p>
          <a:p>
            <a:pPr>
              <a:lnSpc>
                <a:spcPct val="90000"/>
              </a:lnSpc>
              <a:spcAft>
                <a:spcPts val="600"/>
              </a:spcAft>
            </a:pPr>
            <a:r>
              <a:rPr lang="en-US" sz="1200" dirty="0">
                <a:solidFill>
                  <a:schemeClr val="bg1">
                    <a:alpha val="60000"/>
                  </a:schemeClr>
                </a:solidFill>
              </a:rPr>
              <a:t>How and what to discuss with your child:</a:t>
            </a:r>
          </a:p>
          <a:p>
            <a:pPr marL="0" indent="0">
              <a:lnSpc>
                <a:spcPct val="90000"/>
              </a:lnSpc>
              <a:spcAft>
                <a:spcPts val="600"/>
              </a:spcAft>
              <a:buFont typeface="Arial" panose="020B0604020202020204" pitchFamily="34" charset="0"/>
              <a:buNone/>
            </a:pPr>
            <a:r>
              <a:rPr lang="en-US" sz="1200" dirty="0">
                <a:solidFill>
                  <a:schemeClr val="bg1">
                    <a:alpha val="60000"/>
                  </a:schemeClr>
                </a:solidFill>
              </a:rPr>
              <a:t>https://saferinternet.org.uk/guide-and-resource/parents-and-carers</a:t>
            </a:r>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F87BBF38-3A8B-4885-A4CA-7372D78D606D}" type="slidenum">
              <a:rPr lang="en-GB" smtClean="0"/>
              <a:t>10</a:t>
            </a:fld>
            <a:endParaRPr lang="en-GB"/>
          </a:p>
        </p:txBody>
      </p:sp>
    </p:spTree>
    <p:extLst>
      <p:ext uri="{BB962C8B-B14F-4D97-AF65-F5344CB8AC3E}">
        <p14:creationId xmlns:p14="http://schemas.microsoft.com/office/powerpoint/2010/main" val="377127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are here tonight.</a:t>
            </a:r>
          </a:p>
          <a:p>
            <a:r>
              <a:rPr lang="en-GB" dirty="0"/>
              <a:t>We have completed some extra work during internet safety week.</a:t>
            </a:r>
          </a:p>
          <a:p>
            <a:r>
              <a:rPr lang="en-GB" dirty="0"/>
              <a:t>We model good use of the internet in class.</a:t>
            </a:r>
          </a:p>
          <a:p>
            <a:r>
              <a:rPr lang="en-GB" dirty="0"/>
              <a:t>We talk about how to stay safe.</a:t>
            </a:r>
          </a:p>
          <a:p>
            <a:endParaRPr lang="en-GB" dirty="0"/>
          </a:p>
          <a:p>
            <a:r>
              <a:rPr lang="en-GB" dirty="0"/>
              <a:t>The DfE produced a document called Education for a Connected World. This says what the children should know through the different age groups.</a:t>
            </a:r>
          </a:p>
          <a:p>
            <a:r>
              <a:rPr lang="en-GB" dirty="0"/>
              <a:t>We use a programme called Project Evolve which follows this. It enables us to chose a unit and year group to create a quiz, which we complete with the children. After completion, we can see what the children are/are not so confident with and then we have suggested activities linked to the specific unit and year group.</a:t>
            </a:r>
          </a:p>
        </p:txBody>
      </p:sp>
      <p:sp>
        <p:nvSpPr>
          <p:cNvPr id="4" name="Slide Number Placeholder 3"/>
          <p:cNvSpPr>
            <a:spLocks noGrp="1"/>
          </p:cNvSpPr>
          <p:nvPr>
            <p:ph type="sldNum" sz="quarter" idx="5"/>
          </p:nvPr>
        </p:nvSpPr>
        <p:spPr/>
        <p:txBody>
          <a:bodyPr/>
          <a:lstStyle/>
          <a:p>
            <a:fld id="{F87BBF38-3A8B-4885-A4CA-7372D78D606D}" type="slidenum">
              <a:rPr lang="en-GB" smtClean="0"/>
              <a:t>11</a:t>
            </a:fld>
            <a:endParaRPr lang="en-GB"/>
          </a:p>
        </p:txBody>
      </p:sp>
    </p:spTree>
    <p:extLst>
      <p:ext uri="{BB962C8B-B14F-4D97-AF65-F5344CB8AC3E}">
        <p14:creationId xmlns:p14="http://schemas.microsoft.com/office/powerpoint/2010/main" val="4113356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to them, ask questions. What do they like to use the internet for? How do they search for something? What do they like to watch? What websites do they like to use?</a:t>
            </a:r>
          </a:p>
          <a:p>
            <a:r>
              <a:rPr lang="en-GB" dirty="0"/>
              <a:t>Get them to teach you so you can see what and how they do it.</a:t>
            </a:r>
          </a:p>
          <a:p>
            <a:r>
              <a:rPr lang="en-GB" dirty="0"/>
              <a:t>Parental controls (see </a:t>
            </a:r>
            <a:r>
              <a:rPr lang="en-GB" dirty="0" err="1"/>
              <a:t>SWGfL</a:t>
            </a:r>
            <a:r>
              <a:rPr lang="en-GB" dirty="0"/>
              <a:t> link).</a:t>
            </a:r>
          </a:p>
          <a:p>
            <a:r>
              <a:rPr lang="en-GB" dirty="0"/>
              <a:t>Don’t allow them to be unaided.</a:t>
            </a:r>
          </a:p>
          <a:p>
            <a:r>
              <a:rPr lang="en-GB" b="1" dirty="0"/>
              <a:t>Lead by example</a:t>
            </a:r>
          </a:p>
          <a:p>
            <a:endParaRPr lang="en-GB" b="1" dirty="0"/>
          </a:p>
          <a:p>
            <a:r>
              <a:rPr lang="en-GB" b="1" dirty="0"/>
              <a:t>Links</a:t>
            </a:r>
          </a:p>
          <a:p>
            <a:r>
              <a:rPr lang="en-GB" b="0" dirty="0"/>
              <a:t>https://swgfl.org.uk/resources/checklists/</a:t>
            </a:r>
          </a:p>
          <a:p>
            <a:r>
              <a:rPr lang="en-GB" b="0" dirty="0"/>
              <a:t>https://saferinternet.org.uk/guide-and-resource/parents-and-carers</a:t>
            </a:r>
          </a:p>
          <a:p>
            <a:r>
              <a:rPr lang="en-GB" b="0"/>
              <a:t>https://www.nspcc.org.uk/keeping-children-safe/online-safety/internet-connected-devices/</a:t>
            </a:r>
            <a:endParaRPr lang="en-GB" b="0" dirty="0"/>
          </a:p>
        </p:txBody>
      </p:sp>
      <p:sp>
        <p:nvSpPr>
          <p:cNvPr id="4" name="Slide Number Placeholder 3"/>
          <p:cNvSpPr>
            <a:spLocks noGrp="1"/>
          </p:cNvSpPr>
          <p:nvPr>
            <p:ph type="sldNum" sz="quarter" idx="5"/>
          </p:nvPr>
        </p:nvSpPr>
        <p:spPr/>
        <p:txBody>
          <a:bodyPr/>
          <a:lstStyle/>
          <a:p>
            <a:fld id="{F87BBF38-3A8B-4885-A4CA-7372D78D606D}" type="slidenum">
              <a:rPr lang="en-GB" smtClean="0"/>
              <a:t>12</a:t>
            </a:fld>
            <a:endParaRPr lang="en-GB"/>
          </a:p>
        </p:txBody>
      </p:sp>
    </p:spTree>
    <p:extLst>
      <p:ext uri="{BB962C8B-B14F-4D97-AF65-F5344CB8AC3E}">
        <p14:creationId xmlns:p14="http://schemas.microsoft.com/office/powerpoint/2010/main" val="581385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25476-BA2E-7A32-0881-918FC1C408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4247CC2-6E43-C27B-3861-94C72BD6FE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E7E31A0-1702-E10D-AF5F-0BD3A784BEC3}"/>
              </a:ext>
            </a:extLst>
          </p:cNvPr>
          <p:cNvSpPr>
            <a:spLocks noGrp="1"/>
          </p:cNvSpPr>
          <p:nvPr>
            <p:ph type="dt" sz="half" idx="10"/>
          </p:nvPr>
        </p:nvSpPr>
        <p:spPr/>
        <p:txBody>
          <a:bodyPr/>
          <a:lstStyle/>
          <a:p>
            <a:fld id="{4FA5B60D-879D-438D-B2FE-C2A3879AB7CC}" type="datetimeFigureOut">
              <a:rPr lang="en-GB" smtClean="0"/>
              <a:t>07/03/2023</a:t>
            </a:fld>
            <a:endParaRPr lang="en-GB"/>
          </a:p>
        </p:txBody>
      </p:sp>
      <p:sp>
        <p:nvSpPr>
          <p:cNvPr id="5" name="Footer Placeholder 4">
            <a:extLst>
              <a:ext uri="{FF2B5EF4-FFF2-40B4-BE49-F238E27FC236}">
                <a16:creationId xmlns:a16="http://schemas.microsoft.com/office/drawing/2014/main" id="{7B39608C-D4C2-B732-8E31-D3351FDAB0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9D5842-2E67-98D5-5EEA-613393E33146}"/>
              </a:ext>
            </a:extLst>
          </p:cNvPr>
          <p:cNvSpPr>
            <a:spLocks noGrp="1"/>
          </p:cNvSpPr>
          <p:nvPr>
            <p:ph type="sldNum" sz="quarter" idx="12"/>
          </p:nvPr>
        </p:nvSpPr>
        <p:spPr/>
        <p:txBody>
          <a:bodyPr/>
          <a:lstStyle/>
          <a:p>
            <a:fld id="{E3E4ADF3-E386-432B-96AF-31DB4833EB69}" type="slidenum">
              <a:rPr lang="en-GB" smtClean="0"/>
              <a:t>‹#›</a:t>
            </a:fld>
            <a:endParaRPr lang="en-GB"/>
          </a:p>
        </p:txBody>
      </p:sp>
    </p:spTree>
    <p:extLst>
      <p:ext uri="{BB962C8B-B14F-4D97-AF65-F5344CB8AC3E}">
        <p14:creationId xmlns:p14="http://schemas.microsoft.com/office/powerpoint/2010/main" val="2785667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E98F1-E1C6-58CC-FFE4-44376716B8A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FE01D50-696E-EA1B-A0A2-54E7A1DB9A4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BD850C-DEB6-1F84-FB89-4722179DE85E}"/>
              </a:ext>
            </a:extLst>
          </p:cNvPr>
          <p:cNvSpPr>
            <a:spLocks noGrp="1"/>
          </p:cNvSpPr>
          <p:nvPr>
            <p:ph type="dt" sz="half" idx="10"/>
          </p:nvPr>
        </p:nvSpPr>
        <p:spPr/>
        <p:txBody>
          <a:bodyPr/>
          <a:lstStyle/>
          <a:p>
            <a:fld id="{4FA5B60D-879D-438D-B2FE-C2A3879AB7CC}" type="datetimeFigureOut">
              <a:rPr lang="en-GB" smtClean="0"/>
              <a:t>07/03/2023</a:t>
            </a:fld>
            <a:endParaRPr lang="en-GB"/>
          </a:p>
        </p:txBody>
      </p:sp>
      <p:sp>
        <p:nvSpPr>
          <p:cNvPr id="5" name="Footer Placeholder 4">
            <a:extLst>
              <a:ext uri="{FF2B5EF4-FFF2-40B4-BE49-F238E27FC236}">
                <a16:creationId xmlns:a16="http://schemas.microsoft.com/office/drawing/2014/main" id="{796D5C0F-2E53-05AD-2374-417E3F842D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3838DE-9541-464B-C20D-EE70D4B6BB92}"/>
              </a:ext>
            </a:extLst>
          </p:cNvPr>
          <p:cNvSpPr>
            <a:spLocks noGrp="1"/>
          </p:cNvSpPr>
          <p:nvPr>
            <p:ph type="sldNum" sz="quarter" idx="12"/>
          </p:nvPr>
        </p:nvSpPr>
        <p:spPr/>
        <p:txBody>
          <a:bodyPr/>
          <a:lstStyle/>
          <a:p>
            <a:fld id="{E3E4ADF3-E386-432B-96AF-31DB4833EB69}" type="slidenum">
              <a:rPr lang="en-GB" smtClean="0"/>
              <a:t>‹#›</a:t>
            </a:fld>
            <a:endParaRPr lang="en-GB"/>
          </a:p>
        </p:txBody>
      </p:sp>
    </p:spTree>
    <p:extLst>
      <p:ext uri="{BB962C8B-B14F-4D97-AF65-F5344CB8AC3E}">
        <p14:creationId xmlns:p14="http://schemas.microsoft.com/office/powerpoint/2010/main" val="1970421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B7FCC-8DC3-39A2-D71D-A24926EC6F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7DEAD08-2223-FAE0-4862-61326503F2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F0E840-331B-E34D-AB54-38CCD7863EF5}"/>
              </a:ext>
            </a:extLst>
          </p:cNvPr>
          <p:cNvSpPr>
            <a:spLocks noGrp="1"/>
          </p:cNvSpPr>
          <p:nvPr>
            <p:ph type="dt" sz="half" idx="10"/>
          </p:nvPr>
        </p:nvSpPr>
        <p:spPr/>
        <p:txBody>
          <a:bodyPr/>
          <a:lstStyle/>
          <a:p>
            <a:fld id="{4FA5B60D-879D-438D-B2FE-C2A3879AB7CC}" type="datetimeFigureOut">
              <a:rPr lang="en-GB" smtClean="0"/>
              <a:t>07/03/2023</a:t>
            </a:fld>
            <a:endParaRPr lang="en-GB"/>
          </a:p>
        </p:txBody>
      </p:sp>
      <p:sp>
        <p:nvSpPr>
          <p:cNvPr id="5" name="Footer Placeholder 4">
            <a:extLst>
              <a:ext uri="{FF2B5EF4-FFF2-40B4-BE49-F238E27FC236}">
                <a16:creationId xmlns:a16="http://schemas.microsoft.com/office/drawing/2014/main" id="{DFB9CDC0-8825-C465-6D35-634AD4CAB8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2513B2-37BE-07F2-5DE7-122F13FB7B4D}"/>
              </a:ext>
            </a:extLst>
          </p:cNvPr>
          <p:cNvSpPr>
            <a:spLocks noGrp="1"/>
          </p:cNvSpPr>
          <p:nvPr>
            <p:ph type="sldNum" sz="quarter" idx="12"/>
          </p:nvPr>
        </p:nvSpPr>
        <p:spPr/>
        <p:txBody>
          <a:bodyPr/>
          <a:lstStyle/>
          <a:p>
            <a:fld id="{E3E4ADF3-E386-432B-96AF-31DB4833EB69}" type="slidenum">
              <a:rPr lang="en-GB" smtClean="0"/>
              <a:t>‹#›</a:t>
            </a:fld>
            <a:endParaRPr lang="en-GB"/>
          </a:p>
        </p:txBody>
      </p:sp>
    </p:spTree>
    <p:extLst>
      <p:ext uri="{BB962C8B-B14F-4D97-AF65-F5344CB8AC3E}">
        <p14:creationId xmlns:p14="http://schemas.microsoft.com/office/powerpoint/2010/main" val="1602179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410A-E57B-1BDC-8A62-010EA0E5A44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4B809E1-3002-F945-486F-E71761D98D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2F04B37-D0C8-2F70-1830-95BEC85E78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799D4E1-2389-16A7-3C6F-3E77F8F3A960}"/>
              </a:ext>
            </a:extLst>
          </p:cNvPr>
          <p:cNvSpPr>
            <a:spLocks noGrp="1"/>
          </p:cNvSpPr>
          <p:nvPr>
            <p:ph type="dt" sz="half" idx="10"/>
          </p:nvPr>
        </p:nvSpPr>
        <p:spPr/>
        <p:txBody>
          <a:bodyPr/>
          <a:lstStyle/>
          <a:p>
            <a:fld id="{4FA5B60D-879D-438D-B2FE-C2A3879AB7CC}" type="datetimeFigureOut">
              <a:rPr lang="en-GB" smtClean="0"/>
              <a:t>07/03/2023</a:t>
            </a:fld>
            <a:endParaRPr lang="en-GB"/>
          </a:p>
        </p:txBody>
      </p:sp>
      <p:sp>
        <p:nvSpPr>
          <p:cNvPr id="6" name="Footer Placeholder 5">
            <a:extLst>
              <a:ext uri="{FF2B5EF4-FFF2-40B4-BE49-F238E27FC236}">
                <a16:creationId xmlns:a16="http://schemas.microsoft.com/office/drawing/2014/main" id="{A77E8BBA-BB99-4AAC-39D5-E57E872840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8CA40B4-900A-E2D6-A59B-F602C392938F}"/>
              </a:ext>
            </a:extLst>
          </p:cNvPr>
          <p:cNvSpPr>
            <a:spLocks noGrp="1"/>
          </p:cNvSpPr>
          <p:nvPr>
            <p:ph type="sldNum" sz="quarter" idx="12"/>
          </p:nvPr>
        </p:nvSpPr>
        <p:spPr/>
        <p:txBody>
          <a:bodyPr/>
          <a:lstStyle/>
          <a:p>
            <a:fld id="{E3E4ADF3-E386-432B-96AF-31DB4833EB69}" type="slidenum">
              <a:rPr lang="en-GB" smtClean="0"/>
              <a:t>‹#›</a:t>
            </a:fld>
            <a:endParaRPr lang="en-GB"/>
          </a:p>
        </p:txBody>
      </p:sp>
    </p:spTree>
    <p:extLst>
      <p:ext uri="{BB962C8B-B14F-4D97-AF65-F5344CB8AC3E}">
        <p14:creationId xmlns:p14="http://schemas.microsoft.com/office/powerpoint/2010/main" val="2016059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78AD0-B34C-9CE7-570D-6A4C8C20C3B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1D9937F-78AF-FB7D-5DE4-D51A5FF797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1A63D7-FE69-CDF4-72F2-2BF909B15F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EBE23D9-828E-1AA0-E0CF-E0842CEE1A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99C654-166F-9D8D-EFCC-5597260E8A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522D5B5-4FC1-B597-FBF8-2EA5A6DCD163}"/>
              </a:ext>
            </a:extLst>
          </p:cNvPr>
          <p:cNvSpPr>
            <a:spLocks noGrp="1"/>
          </p:cNvSpPr>
          <p:nvPr>
            <p:ph type="dt" sz="half" idx="10"/>
          </p:nvPr>
        </p:nvSpPr>
        <p:spPr/>
        <p:txBody>
          <a:bodyPr/>
          <a:lstStyle/>
          <a:p>
            <a:fld id="{4FA5B60D-879D-438D-B2FE-C2A3879AB7CC}" type="datetimeFigureOut">
              <a:rPr lang="en-GB" smtClean="0"/>
              <a:t>07/03/2023</a:t>
            </a:fld>
            <a:endParaRPr lang="en-GB"/>
          </a:p>
        </p:txBody>
      </p:sp>
      <p:sp>
        <p:nvSpPr>
          <p:cNvPr id="8" name="Footer Placeholder 7">
            <a:extLst>
              <a:ext uri="{FF2B5EF4-FFF2-40B4-BE49-F238E27FC236}">
                <a16:creationId xmlns:a16="http://schemas.microsoft.com/office/drawing/2014/main" id="{B56D5868-7C5B-6580-2C53-6F63BBB3ADF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65C501-9747-7B1F-B49F-E1707AC29CD6}"/>
              </a:ext>
            </a:extLst>
          </p:cNvPr>
          <p:cNvSpPr>
            <a:spLocks noGrp="1"/>
          </p:cNvSpPr>
          <p:nvPr>
            <p:ph type="sldNum" sz="quarter" idx="12"/>
          </p:nvPr>
        </p:nvSpPr>
        <p:spPr/>
        <p:txBody>
          <a:bodyPr/>
          <a:lstStyle/>
          <a:p>
            <a:fld id="{E3E4ADF3-E386-432B-96AF-31DB4833EB69}" type="slidenum">
              <a:rPr lang="en-GB" smtClean="0"/>
              <a:t>‹#›</a:t>
            </a:fld>
            <a:endParaRPr lang="en-GB"/>
          </a:p>
        </p:txBody>
      </p:sp>
    </p:spTree>
    <p:extLst>
      <p:ext uri="{BB962C8B-B14F-4D97-AF65-F5344CB8AC3E}">
        <p14:creationId xmlns:p14="http://schemas.microsoft.com/office/powerpoint/2010/main" val="1361306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6F04B-740B-A657-8AD8-0279B98A9AC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6035471-DDC7-4862-7BBF-652BD1C2D669}"/>
              </a:ext>
            </a:extLst>
          </p:cNvPr>
          <p:cNvSpPr>
            <a:spLocks noGrp="1"/>
          </p:cNvSpPr>
          <p:nvPr>
            <p:ph type="dt" sz="half" idx="10"/>
          </p:nvPr>
        </p:nvSpPr>
        <p:spPr/>
        <p:txBody>
          <a:bodyPr/>
          <a:lstStyle/>
          <a:p>
            <a:fld id="{4FA5B60D-879D-438D-B2FE-C2A3879AB7CC}" type="datetimeFigureOut">
              <a:rPr lang="en-GB" smtClean="0"/>
              <a:t>07/03/2023</a:t>
            </a:fld>
            <a:endParaRPr lang="en-GB"/>
          </a:p>
        </p:txBody>
      </p:sp>
      <p:sp>
        <p:nvSpPr>
          <p:cNvPr id="4" name="Footer Placeholder 3">
            <a:extLst>
              <a:ext uri="{FF2B5EF4-FFF2-40B4-BE49-F238E27FC236}">
                <a16:creationId xmlns:a16="http://schemas.microsoft.com/office/drawing/2014/main" id="{825B7F61-88FC-6E2F-2D76-AFBCF162A07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A933E7C-C40B-E8D7-DD00-5DDFA4FE6A59}"/>
              </a:ext>
            </a:extLst>
          </p:cNvPr>
          <p:cNvSpPr>
            <a:spLocks noGrp="1"/>
          </p:cNvSpPr>
          <p:nvPr>
            <p:ph type="sldNum" sz="quarter" idx="12"/>
          </p:nvPr>
        </p:nvSpPr>
        <p:spPr/>
        <p:txBody>
          <a:bodyPr/>
          <a:lstStyle/>
          <a:p>
            <a:fld id="{E3E4ADF3-E386-432B-96AF-31DB4833EB69}" type="slidenum">
              <a:rPr lang="en-GB" smtClean="0"/>
              <a:t>‹#›</a:t>
            </a:fld>
            <a:endParaRPr lang="en-GB"/>
          </a:p>
        </p:txBody>
      </p:sp>
    </p:spTree>
    <p:extLst>
      <p:ext uri="{BB962C8B-B14F-4D97-AF65-F5344CB8AC3E}">
        <p14:creationId xmlns:p14="http://schemas.microsoft.com/office/powerpoint/2010/main" val="2567777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3733B0-AEB1-8AA0-5EF4-251452FB4729}"/>
              </a:ext>
            </a:extLst>
          </p:cNvPr>
          <p:cNvSpPr>
            <a:spLocks noGrp="1"/>
          </p:cNvSpPr>
          <p:nvPr>
            <p:ph type="dt" sz="half" idx="10"/>
          </p:nvPr>
        </p:nvSpPr>
        <p:spPr/>
        <p:txBody>
          <a:bodyPr/>
          <a:lstStyle/>
          <a:p>
            <a:fld id="{4FA5B60D-879D-438D-B2FE-C2A3879AB7CC}" type="datetimeFigureOut">
              <a:rPr lang="en-GB" smtClean="0"/>
              <a:t>07/03/2023</a:t>
            </a:fld>
            <a:endParaRPr lang="en-GB"/>
          </a:p>
        </p:txBody>
      </p:sp>
      <p:sp>
        <p:nvSpPr>
          <p:cNvPr id="3" name="Footer Placeholder 2">
            <a:extLst>
              <a:ext uri="{FF2B5EF4-FFF2-40B4-BE49-F238E27FC236}">
                <a16:creationId xmlns:a16="http://schemas.microsoft.com/office/drawing/2014/main" id="{AED3DBBC-402B-FA21-B8EF-80D229E48DC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DAD6254-C243-AA0B-7074-2B908F169F0B}"/>
              </a:ext>
            </a:extLst>
          </p:cNvPr>
          <p:cNvSpPr>
            <a:spLocks noGrp="1"/>
          </p:cNvSpPr>
          <p:nvPr>
            <p:ph type="sldNum" sz="quarter" idx="12"/>
          </p:nvPr>
        </p:nvSpPr>
        <p:spPr/>
        <p:txBody>
          <a:bodyPr/>
          <a:lstStyle/>
          <a:p>
            <a:fld id="{E3E4ADF3-E386-432B-96AF-31DB4833EB69}" type="slidenum">
              <a:rPr lang="en-GB" smtClean="0"/>
              <a:t>‹#›</a:t>
            </a:fld>
            <a:endParaRPr lang="en-GB"/>
          </a:p>
        </p:txBody>
      </p:sp>
    </p:spTree>
    <p:extLst>
      <p:ext uri="{BB962C8B-B14F-4D97-AF65-F5344CB8AC3E}">
        <p14:creationId xmlns:p14="http://schemas.microsoft.com/office/powerpoint/2010/main" val="1938441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C4F4-FBF0-C767-EBA5-F95F2DA8AC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DFE2855-44CB-2C9F-C5F7-88F569D6E6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BE8CA5D-A19F-B4F5-3A10-2CE734C398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C173DA-5B40-8261-AEF9-E9255131A191}"/>
              </a:ext>
            </a:extLst>
          </p:cNvPr>
          <p:cNvSpPr>
            <a:spLocks noGrp="1"/>
          </p:cNvSpPr>
          <p:nvPr>
            <p:ph type="dt" sz="half" idx="10"/>
          </p:nvPr>
        </p:nvSpPr>
        <p:spPr/>
        <p:txBody>
          <a:bodyPr/>
          <a:lstStyle/>
          <a:p>
            <a:fld id="{4FA5B60D-879D-438D-B2FE-C2A3879AB7CC}" type="datetimeFigureOut">
              <a:rPr lang="en-GB" smtClean="0"/>
              <a:t>07/03/2023</a:t>
            </a:fld>
            <a:endParaRPr lang="en-GB"/>
          </a:p>
        </p:txBody>
      </p:sp>
      <p:sp>
        <p:nvSpPr>
          <p:cNvPr id="6" name="Footer Placeholder 5">
            <a:extLst>
              <a:ext uri="{FF2B5EF4-FFF2-40B4-BE49-F238E27FC236}">
                <a16:creationId xmlns:a16="http://schemas.microsoft.com/office/drawing/2014/main" id="{1EFBE25D-14F1-717D-6A52-0ACC5E4F4AF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1E5DB0-032F-B68B-491E-37A18723704C}"/>
              </a:ext>
            </a:extLst>
          </p:cNvPr>
          <p:cNvSpPr>
            <a:spLocks noGrp="1"/>
          </p:cNvSpPr>
          <p:nvPr>
            <p:ph type="sldNum" sz="quarter" idx="12"/>
          </p:nvPr>
        </p:nvSpPr>
        <p:spPr/>
        <p:txBody>
          <a:bodyPr/>
          <a:lstStyle/>
          <a:p>
            <a:fld id="{E3E4ADF3-E386-432B-96AF-31DB4833EB69}" type="slidenum">
              <a:rPr lang="en-GB" smtClean="0"/>
              <a:t>‹#›</a:t>
            </a:fld>
            <a:endParaRPr lang="en-GB"/>
          </a:p>
        </p:txBody>
      </p:sp>
    </p:spTree>
    <p:extLst>
      <p:ext uri="{BB962C8B-B14F-4D97-AF65-F5344CB8AC3E}">
        <p14:creationId xmlns:p14="http://schemas.microsoft.com/office/powerpoint/2010/main" val="1401473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E3E38-CAAA-E633-21E2-2FC230258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1988B12-2EDC-F2FD-65A3-AF8BF20024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492935A-2306-2DDD-4C3B-ACA10D7A1B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2ADFE6-FB8A-240A-CCD2-19B71CDC27D9}"/>
              </a:ext>
            </a:extLst>
          </p:cNvPr>
          <p:cNvSpPr>
            <a:spLocks noGrp="1"/>
          </p:cNvSpPr>
          <p:nvPr>
            <p:ph type="dt" sz="half" idx="10"/>
          </p:nvPr>
        </p:nvSpPr>
        <p:spPr/>
        <p:txBody>
          <a:bodyPr/>
          <a:lstStyle/>
          <a:p>
            <a:fld id="{4FA5B60D-879D-438D-B2FE-C2A3879AB7CC}" type="datetimeFigureOut">
              <a:rPr lang="en-GB" smtClean="0"/>
              <a:t>07/03/2023</a:t>
            </a:fld>
            <a:endParaRPr lang="en-GB"/>
          </a:p>
        </p:txBody>
      </p:sp>
      <p:sp>
        <p:nvSpPr>
          <p:cNvPr id="6" name="Footer Placeholder 5">
            <a:extLst>
              <a:ext uri="{FF2B5EF4-FFF2-40B4-BE49-F238E27FC236}">
                <a16:creationId xmlns:a16="http://schemas.microsoft.com/office/drawing/2014/main" id="{AB602565-E733-3510-C4F1-97D43DA8F17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398C79-1673-5A04-13BB-58A01E226742}"/>
              </a:ext>
            </a:extLst>
          </p:cNvPr>
          <p:cNvSpPr>
            <a:spLocks noGrp="1"/>
          </p:cNvSpPr>
          <p:nvPr>
            <p:ph type="sldNum" sz="quarter" idx="12"/>
          </p:nvPr>
        </p:nvSpPr>
        <p:spPr/>
        <p:txBody>
          <a:bodyPr/>
          <a:lstStyle/>
          <a:p>
            <a:fld id="{E3E4ADF3-E386-432B-96AF-31DB4833EB69}" type="slidenum">
              <a:rPr lang="en-GB" smtClean="0"/>
              <a:t>‹#›</a:t>
            </a:fld>
            <a:endParaRPr lang="en-GB"/>
          </a:p>
        </p:txBody>
      </p:sp>
    </p:spTree>
    <p:extLst>
      <p:ext uri="{BB962C8B-B14F-4D97-AF65-F5344CB8AC3E}">
        <p14:creationId xmlns:p14="http://schemas.microsoft.com/office/powerpoint/2010/main" val="3247765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8531D-9C78-D4E1-2F4D-AEF2E9465CC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10BCE52-4F4A-C2E7-B30E-3BA7DB151E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9C9E95-593D-F741-992F-84F2E44DAE10}"/>
              </a:ext>
            </a:extLst>
          </p:cNvPr>
          <p:cNvSpPr>
            <a:spLocks noGrp="1"/>
          </p:cNvSpPr>
          <p:nvPr>
            <p:ph type="dt" sz="half" idx="10"/>
          </p:nvPr>
        </p:nvSpPr>
        <p:spPr/>
        <p:txBody>
          <a:bodyPr/>
          <a:lstStyle/>
          <a:p>
            <a:fld id="{4FA5B60D-879D-438D-B2FE-C2A3879AB7CC}" type="datetimeFigureOut">
              <a:rPr lang="en-GB" smtClean="0"/>
              <a:t>07/03/2023</a:t>
            </a:fld>
            <a:endParaRPr lang="en-GB"/>
          </a:p>
        </p:txBody>
      </p:sp>
      <p:sp>
        <p:nvSpPr>
          <p:cNvPr id="5" name="Footer Placeholder 4">
            <a:extLst>
              <a:ext uri="{FF2B5EF4-FFF2-40B4-BE49-F238E27FC236}">
                <a16:creationId xmlns:a16="http://schemas.microsoft.com/office/drawing/2014/main" id="{511B7BD9-4943-5561-6133-C02628BADA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6BCD14-9CE2-5F3C-D35B-A1AAA651ABB7}"/>
              </a:ext>
            </a:extLst>
          </p:cNvPr>
          <p:cNvSpPr>
            <a:spLocks noGrp="1"/>
          </p:cNvSpPr>
          <p:nvPr>
            <p:ph type="sldNum" sz="quarter" idx="12"/>
          </p:nvPr>
        </p:nvSpPr>
        <p:spPr/>
        <p:txBody>
          <a:bodyPr/>
          <a:lstStyle/>
          <a:p>
            <a:fld id="{E3E4ADF3-E386-432B-96AF-31DB4833EB69}" type="slidenum">
              <a:rPr lang="en-GB" smtClean="0"/>
              <a:t>‹#›</a:t>
            </a:fld>
            <a:endParaRPr lang="en-GB"/>
          </a:p>
        </p:txBody>
      </p:sp>
    </p:spTree>
    <p:extLst>
      <p:ext uri="{BB962C8B-B14F-4D97-AF65-F5344CB8AC3E}">
        <p14:creationId xmlns:p14="http://schemas.microsoft.com/office/powerpoint/2010/main" val="1899728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981414-4DE4-E652-CFEF-0F2E55C5F77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FE8CB4B-A521-BFBE-AF8F-13ECC2DDBB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E45C0A-A2E0-7195-CE4F-61088AA9D5C6}"/>
              </a:ext>
            </a:extLst>
          </p:cNvPr>
          <p:cNvSpPr>
            <a:spLocks noGrp="1"/>
          </p:cNvSpPr>
          <p:nvPr>
            <p:ph type="dt" sz="half" idx="10"/>
          </p:nvPr>
        </p:nvSpPr>
        <p:spPr/>
        <p:txBody>
          <a:bodyPr/>
          <a:lstStyle/>
          <a:p>
            <a:fld id="{4FA5B60D-879D-438D-B2FE-C2A3879AB7CC}" type="datetimeFigureOut">
              <a:rPr lang="en-GB" smtClean="0"/>
              <a:t>07/03/2023</a:t>
            </a:fld>
            <a:endParaRPr lang="en-GB"/>
          </a:p>
        </p:txBody>
      </p:sp>
      <p:sp>
        <p:nvSpPr>
          <p:cNvPr id="5" name="Footer Placeholder 4">
            <a:extLst>
              <a:ext uri="{FF2B5EF4-FFF2-40B4-BE49-F238E27FC236}">
                <a16:creationId xmlns:a16="http://schemas.microsoft.com/office/drawing/2014/main" id="{3FF893FE-8D58-DCC4-4763-1137A876D4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358BCA-D92E-8D29-6EB2-C63113D2BF9C}"/>
              </a:ext>
            </a:extLst>
          </p:cNvPr>
          <p:cNvSpPr>
            <a:spLocks noGrp="1"/>
          </p:cNvSpPr>
          <p:nvPr>
            <p:ph type="sldNum" sz="quarter" idx="12"/>
          </p:nvPr>
        </p:nvSpPr>
        <p:spPr/>
        <p:txBody>
          <a:bodyPr/>
          <a:lstStyle/>
          <a:p>
            <a:fld id="{E3E4ADF3-E386-432B-96AF-31DB4833EB69}" type="slidenum">
              <a:rPr lang="en-GB" smtClean="0"/>
              <a:t>‹#›</a:t>
            </a:fld>
            <a:endParaRPr lang="en-GB"/>
          </a:p>
        </p:txBody>
      </p:sp>
    </p:spTree>
    <p:extLst>
      <p:ext uri="{BB962C8B-B14F-4D97-AF65-F5344CB8AC3E}">
        <p14:creationId xmlns:p14="http://schemas.microsoft.com/office/powerpoint/2010/main" val="1567576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745318-FE76-B8FE-AF04-58F84B6B41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3DB689B-8E26-6921-3B0F-10883D4104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2D4BB5-8D85-A6C0-B281-A0AD453592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A5B60D-879D-438D-B2FE-C2A3879AB7CC}" type="datetimeFigureOut">
              <a:rPr lang="en-GB" smtClean="0"/>
              <a:t>07/03/2023</a:t>
            </a:fld>
            <a:endParaRPr lang="en-GB"/>
          </a:p>
        </p:txBody>
      </p:sp>
      <p:sp>
        <p:nvSpPr>
          <p:cNvPr id="5" name="Footer Placeholder 4">
            <a:extLst>
              <a:ext uri="{FF2B5EF4-FFF2-40B4-BE49-F238E27FC236}">
                <a16:creationId xmlns:a16="http://schemas.microsoft.com/office/drawing/2014/main" id="{1962AAFB-82FF-EA87-A92E-36654007F0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259A319-1A97-9571-23DB-5C6A566F04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E4ADF3-E386-432B-96AF-31DB4833EB69}" type="slidenum">
              <a:rPr lang="en-GB" smtClean="0"/>
              <a:t>‹#›</a:t>
            </a:fld>
            <a:endParaRPr lang="en-GB"/>
          </a:p>
        </p:txBody>
      </p:sp>
    </p:spTree>
    <p:extLst>
      <p:ext uri="{BB962C8B-B14F-4D97-AF65-F5344CB8AC3E}">
        <p14:creationId xmlns:p14="http://schemas.microsoft.com/office/powerpoint/2010/main" val="25400008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hyperlink" Target="https://www.nspcc.org.uk/keeping-children-safe/online-safety/internet-connected-devices/" TargetMode="External"/><Relationship Id="rId3" Type="http://schemas.openxmlformats.org/officeDocument/2006/relationships/hyperlink" Target="https://swgfl.org.uk/resources/checklists/" TargetMode="External"/><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hyperlink" Target="https://saferinternet.org.uk/guide-and-resource/parents-and-carers" TargetMode="Externa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5F0620-786D-5315-1E9E-B154BE18A8EE}"/>
              </a:ext>
            </a:extLst>
          </p:cNvPr>
          <p:cNvSpPr>
            <a:spLocks noGrp="1"/>
          </p:cNvSpPr>
          <p:nvPr>
            <p:ph type="ctrTitle"/>
          </p:nvPr>
        </p:nvSpPr>
        <p:spPr>
          <a:xfrm>
            <a:off x="7085532" y="640080"/>
            <a:ext cx="4196932" cy="3566160"/>
          </a:xfrm>
        </p:spPr>
        <p:txBody>
          <a:bodyPr anchor="b">
            <a:normAutofit/>
          </a:bodyPr>
          <a:lstStyle/>
          <a:p>
            <a:pPr algn="l"/>
            <a:r>
              <a:rPr lang="en-GB" sz="5400" b="1"/>
              <a:t>Internet Safety</a:t>
            </a:r>
            <a:br>
              <a:rPr lang="en-GB" sz="5400" b="1"/>
            </a:br>
            <a:r>
              <a:rPr lang="en-GB" sz="5400" b="1"/>
              <a:t>for Primary children</a:t>
            </a:r>
          </a:p>
        </p:txBody>
      </p:sp>
      <p:pic>
        <p:nvPicPr>
          <p:cNvPr id="3074" name="Picture 2" descr="Online Safety and Privacy – One Digital">
            <a:extLst>
              <a:ext uri="{FF2B5EF4-FFF2-40B4-BE49-F238E27FC236}">
                <a16:creationId xmlns:a16="http://schemas.microsoft.com/office/drawing/2014/main" id="{7AFFA667-660C-E127-8C03-BF4878392F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704" r="16323" b="1"/>
          <a:stretch/>
        </p:blipFill>
        <p:spPr bwMode="auto">
          <a:xfrm>
            <a:off x="866691" y="1216968"/>
            <a:ext cx="5416261" cy="4424065"/>
          </a:xfrm>
          <a:custGeom>
            <a:avLst/>
            <a:gdLst/>
            <a:ahLst/>
            <a:cxnLst/>
            <a:rect l="l" t="t" r="r" b="b"/>
            <a:pathLst>
              <a:path w="5531320" h="4424065">
                <a:moveTo>
                  <a:pt x="4292328" y="3931444"/>
                </a:moveTo>
                <a:cubicBezTo>
                  <a:pt x="3830135" y="4131325"/>
                  <a:pt x="3346708" y="4259111"/>
                  <a:pt x="2855653" y="4364392"/>
                </a:cubicBezTo>
                <a:lnTo>
                  <a:pt x="2855525" y="4364392"/>
                </a:lnTo>
                <a:cubicBezTo>
                  <a:pt x="3386634" y="4394018"/>
                  <a:pt x="3853531" y="4210158"/>
                  <a:pt x="4292328" y="3931444"/>
                </a:cubicBezTo>
                <a:close/>
                <a:moveTo>
                  <a:pt x="4302118" y="3923561"/>
                </a:moveTo>
                <a:lnTo>
                  <a:pt x="4301102" y="3924959"/>
                </a:lnTo>
                <a:lnTo>
                  <a:pt x="4302881" y="3924959"/>
                </a:lnTo>
                <a:close/>
                <a:moveTo>
                  <a:pt x="3885572" y="334733"/>
                </a:moveTo>
                <a:cubicBezTo>
                  <a:pt x="4046889" y="406840"/>
                  <a:pt x="4203653" y="488713"/>
                  <a:pt x="4355013" y="579880"/>
                </a:cubicBezTo>
                <a:cubicBezTo>
                  <a:pt x="4662082" y="768063"/>
                  <a:pt x="4933803" y="995790"/>
                  <a:pt x="5144619" y="1290779"/>
                </a:cubicBezTo>
                <a:cubicBezTo>
                  <a:pt x="5314365" y="1528042"/>
                  <a:pt x="5426258" y="1789591"/>
                  <a:pt x="5468598" y="2088522"/>
                </a:cubicBezTo>
                <a:cubicBezTo>
                  <a:pt x="5479330" y="2001424"/>
                  <a:pt x="5480182" y="1913385"/>
                  <a:pt x="5471141" y="1826083"/>
                </a:cubicBezTo>
                <a:cubicBezTo>
                  <a:pt x="5455337" y="1662962"/>
                  <a:pt x="5406307" y="1504799"/>
                  <a:pt x="5327080" y="1361348"/>
                </a:cubicBezTo>
                <a:cubicBezTo>
                  <a:pt x="5206160" y="1140233"/>
                  <a:pt x="5033362" y="965782"/>
                  <a:pt x="4833354" y="816507"/>
                </a:cubicBezTo>
                <a:cubicBezTo>
                  <a:pt x="4597235" y="640276"/>
                  <a:pt x="4336322" y="509438"/>
                  <a:pt x="4063457" y="400724"/>
                </a:cubicBezTo>
                <a:cubicBezTo>
                  <a:pt x="4033360" y="388607"/>
                  <a:pt x="4003060" y="376909"/>
                  <a:pt x="3972544" y="365631"/>
                </a:cubicBezTo>
                <a:cubicBezTo>
                  <a:pt x="3943680" y="354950"/>
                  <a:pt x="3914563" y="345033"/>
                  <a:pt x="3885572" y="334733"/>
                </a:cubicBezTo>
                <a:close/>
                <a:moveTo>
                  <a:pt x="3865737" y="329520"/>
                </a:moveTo>
                <a:cubicBezTo>
                  <a:pt x="3865737" y="329520"/>
                  <a:pt x="3865737" y="330410"/>
                  <a:pt x="3866500" y="330537"/>
                </a:cubicBezTo>
                <a:lnTo>
                  <a:pt x="3869806" y="330156"/>
                </a:lnTo>
                <a:close/>
                <a:moveTo>
                  <a:pt x="2219772" y="85645"/>
                </a:moveTo>
                <a:cubicBezTo>
                  <a:pt x="2206943" y="84005"/>
                  <a:pt x="2193910" y="85264"/>
                  <a:pt x="2181627" y="89333"/>
                </a:cubicBezTo>
                <a:cubicBezTo>
                  <a:pt x="1932920" y="125113"/>
                  <a:pt x="1690800" y="197118"/>
                  <a:pt x="1462972" y="303073"/>
                </a:cubicBezTo>
                <a:cubicBezTo>
                  <a:pt x="971789" y="529528"/>
                  <a:pt x="578130" y="865460"/>
                  <a:pt x="308698" y="1338461"/>
                </a:cubicBezTo>
                <a:cubicBezTo>
                  <a:pt x="180225" y="1561852"/>
                  <a:pt x="97653" y="1808638"/>
                  <a:pt x="65840" y="2064364"/>
                </a:cubicBezTo>
                <a:cubicBezTo>
                  <a:pt x="71943" y="2050505"/>
                  <a:pt x="77284" y="2036391"/>
                  <a:pt x="82115" y="2022150"/>
                </a:cubicBezTo>
                <a:cubicBezTo>
                  <a:pt x="170104" y="1763653"/>
                  <a:pt x="279580" y="1515073"/>
                  <a:pt x="423261" y="1282260"/>
                </a:cubicBezTo>
                <a:cubicBezTo>
                  <a:pt x="630770" y="945565"/>
                  <a:pt x="895371" y="664944"/>
                  <a:pt x="1231812" y="454001"/>
                </a:cubicBezTo>
                <a:cubicBezTo>
                  <a:pt x="1535193" y="263783"/>
                  <a:pt x="1866802" y="149729"/>
                  <a:pt x="2219772" y="85645"/>
                </a:cubicBezTo>
                <a:close/>
                <a:moveTo>
                  <a:pt x="2612541" y="836"/>
                </a:moveTo>
                <a:cubicBezTo>
                  <a:pt x="2715914" y="-4250"/>
                  <a:pt x="2831240" y="14695"/>
                  <a:pt x="2946311" y="35548"/>
                </a:cubicBezTo>
                <a:cubicBezTo>
                  <a:pt x="3291652" y="98106"/>
                  <a:pt x="3631144" y="182915"/>
                  <a:pt x="3961100" y="303581"/>
                </a:cubicBezTo>
                <a:cubicBezTo>
                  <a:pt x="4278341" y="419543"/>
                  <a:pt x="4581341" y="563350"/>
                  <a:pt x="4854588" y="764502"/>
                </a:cubicBezTo>
                <a:cubicBezTo>
                  <a:pt x="5067438" y="921152"/>
                  <a:pt x="5250408" y="1105521"/>
                  <a:pt x="5377813" y="1339732"/>
                </a:cubicBezTo>
                <a:cubicBezTo>
                  <a:pt x="5459812" y="1489986"/>
                  <a:pt x="5510304" y="1655396"/>
                  <a:pt x="5526198" y="1825829"/>
                </a:cubicBezTo>
                <a:cubicBezTo>
                  <a:pt x="5538277" y="1951327"/>
                  <a:pt x="5527342" y="2074917"/>
                  <a:pt x="5510558" y="2199398"/>
                </a:cubicBezTo>
                <a:cubicBezTo>
                  <a:pt x="5502967" y="2266991"/>
                  <a:pt x="5502713" y="2335195"/>
                  <a:pt x="5509796" y="2402839"/>
                </a:cubicBezTo>
                <a:cubicBezTo>
                  <a:pt x="5534208" y="2664197"/>
                  <a:pt x="5468472" y="2926051"/>
                  <a:pt x="5323520" y="3144890"/>
                </a:cubicBezTo>
                <a:cubicBezTo>
                  <a:pt x="5201340" y="3332234"/>
                  <a:pt x="5041042" y="3491719"/>
                  <a:pt x="4853062" y="3612932"/>
                </a:cubicBezTo>
                <a:cubicBezTo>
                  <a:pt x="4671110" y="3732072"/>
                  <a:pt x="4498566" y="3864563"/>
                  <a:pt x="4316359" y="3982940"/>
                </a:cubicBezTo>
                <a:cubicBezTo>
                  <a:pt x="4019717" y="4175573"/>
                  <a:pt x="3701077" y="4317347"/>
                  <a:pt x="3352557" y="4386771"/>
                </a:cubicBezTo>
                <a:cubicBezTo>
                  <a:pt x="3160954" y="4425590"/>
                  <a:pt x="2964456" y="4434173"/>
                  <a:pt x="2770207" y="4412201"/>
                </a:cubicBezTo>
                <a:cubicBezTo>
                  <a:pt x="2685525" y="4402537"/>
                  <a:pt x="2599953" y="4402410"/>
                  <a:pt x="2514889" y="4393637"/>
                </a:cubicBezTo>
                <a:cubicBezTo>
                  <a:pt x="2307137" y="4370851"/>
                  <a:pt x="2102209" y="4327277"/>
                  <a:pt x="1903167" y="4263562"/>
                </a:cubicBezTo>
                <a:cubicBezTo>
                  <a:pt x="1560623" y="4156119"/>
                  <a:pt x="1238932" y="4006972"/>
                  <a:pt x="948393" y="3794249"/>
                </a:cubicBezTo>
                <a:cubicBezTo>
                  <a:pt x="647554" y="3573897"/>
                  <a:pt x="396813" y="3308660"/>
                  <a:pt x="223634" y="2975526"/>
                </a:cubicBezTo>
                <a:cubicBezTo>
                  <a:pt x="129454" y="2796370"/>
                  <a:pt x="67150" y="2602198"/>
                  <a:pt x="39520" y="2401695"/>
                </a:cubicBezTo>
                <a:cubicBezTo>
                  <a:pt x="34510" y="2367555"/>
                  <a:pt x="26729" y="2333872"/>
                  <a:pt x="16252" y="2300991"/>
                </a:cubicBezTo>
                <a:cubicBezTo>
                  <a:pt x="-9179" y="2218598"/>
                  <a:pt x="-24" y="2135695"/>
                  <a:pt x="11801" y="2053556"/>
                </a:cubicBezTo>
                <a:cubicBezTo>
                  <a:pt x="93686" y="1480615"/>
                  <a:pt x="377868" y="1021983"/>
                  <a:pt x="812850" y="651084"/>
                </a:cubicBezTo>
                <a:cubicBezTo>
                  <a:pt x="1176755" y="340201"/>
                  <a:pt x="1598260" y="146042"/>
                  <a:pt x="2066810" y="52586"/>
                </a:cubicBezTo>
                <a:cubicBezTo>
                  <a:pt x="2154544" y="35039"/>
                  <a:pt x="2243041" y="23087"/>
                  <a:pt x="2332046" y="14441"/>
                </a:cubicBezTo>
                <a:cubicBezTo>
                  <a:pt x="2421052" y="5794"/>
                  <a:pt x="2508913" y="2107"/>
                  <a:pt x="2612541" y="836"/>
                </a:cubicBezTo>
                <a:close/>
              </a:path>
            </a:pathLst>
          </a:custGeom>
          <a:noFill/>
          <a:extLst>
            <a:ext uri="{909E8E84-426E-40DD-AFC4-6F175D3DCCD1}">
              <a14:hiddenFill xmlns:a14="http://schemas.microsoft.com/office/drawing/2010/main">
                <a:solidFill>
                  <a:srgbClr val="FFFFFF"/>
                </a:solidFill>
              </a14:hiddenFill>
            </a:ext>
          </a:extLst>
        </p:spPr>
      </p:pic>
      <p:sp>
        <p:nvSpPr>
          <p:cNvPr id="3081" name="sketchy line">
            <a:extLst>
              <a:ext uri="{FF2B5EF4-FFF2-40B4-BE49-F238E27FC236}">
                <a16:creationId xmlns:a16="http://schemas.microsoft.com/office/drawing/2014/main" id="{3F9B0603-37C5-4312-AE4D-A3D015475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85532"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5582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16DC3A-C253-B81E-D32F-D1ADF6BEFBA7}"/>
              </a:ext>
            </a:extLst>
          </p:cNvPr>
          <p:cNvSpPr txBox="1"/>
          <p:nvPr/>
        </p:nvSpPr>
        <p:spPr>
          <a:xfrm>
            <a:off x="4095279" y="4417937"/>
            <a:ext cx="4937937" cy="1696259"/>
          </a:xfrm>
          <a:prstGeom prst="rect">
            <a:avLst/>
          </a:prstGeom>
        </p:spPr>
        <p:txBody>
          <a:bodyPr vert="horz" lIns="91440" tIns="45720" rIns="91440" bIns="45720" rtlCol="0" anchor="t">
            <a:noAutofit/>
          </a:bodyPr>
          <a:lstStyle/>
          <a:p>
            <a:pPr algn="ctr">
              <a:lnSpc>
                <a:spcPct val="90000"/>
              </a:lnSpc>
              <a:spcBef>
                <a:spcPct val="0"/>
              </a:spcBef>
              <a:spcAft>
                <a:spcPts val="600"/>
              </a:spcAft>
            </a:pPr>
            <a:r>
              <a:rPr lang="en-US" sz="4000" b="1" kern="1200" dirty="0">
                <a:solidFill>
                  <a:schemeClr val="tx1"/>
                </a:solidFill>
                <a:latin typeface="+mj-lt"/>
                <a:ea typeface="+mj-ea"/>
                <a:cs typeface="+mj-cs"/>
              </a:rPr>
              <a:t>What internet connected technology can your child access?</a:t>
            </a:r>
          </a:p>
        </p:txBody>
      </p:sp>
      <p:sp>
        <p:nvSpPr>
          <p:cNvPr id="1072" name="Freeform: Shape 1068">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1" name="Freeform: Shape 1070">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How to Use Smart TVs as Educational Tools for Your Kids">
            <a:extLst>
              <a:ext uri="{FF2B5EF4-FFF2-40B4-BE49-F238E27FC236}">
                <a16:creationId xmlns:a16="http://schemas.microsoft.com/office/drawing/2014/main" id="{D4E8A128-640B-9D90-2EB1-AD6B3C99C4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832" r="-1" b="690"/>
          <a:stretch/>
        </p:blipFill>
        <p:spPr bwMode="auto">
          <a:xfrm>
            <a:off x="1246572" y="10"/>
            <a:ext cx="3913632" cy="2285224"/>
          </a:xfrm>
          <a:custGeom>
            <a:avLst/>
            <a:gdLst/>
            <a:ahLst/>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a:noFill/>
          <a:extLst>
            <a:ext uri="{909E8E84-426E-40DD-AFC4-6F175D3DCCD1}">
              <a14:hiddenFill xmlns:a14="http://schemas.microsoft.com/office/drawing/2010/main">
                <a:solidFill>
                  <a:srgbClr val="FFFFFF"/>
                </a:solidFill>
              </a14:hiddenFill>
            </a:ext>
          </a:extLst>
        </p:spPr>
      </p:pic>
      <p:pic>
        <p:nvPicPr>
          <p:cNvPr id="1030" name="Picture 6" descr="Kids cell phones: What to know before buying one - Reviewed">
            <a:extLst>
              <a:ext uri="{FF2B5EF4-FFF2-40B4-BE49-F238E27FC236}">
                <a16:creationId xmlns:a16="http://schemas.microsoft.com/office/drawing/2014/main" id="{41C4B8B9-AF54-18D3-8F24-9C01C82E9B5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364" r="32758" b="2"/>
          <a:stretch/>
        </p:blipFill>
        <p:spPr bwMode="auto">
          <a:xfrm>
            <a:off x="-1" y="2288330"/>
            <a:ext cx="3564638" cy="4569668"/>
          </a:xfrm>
          <a:custGeom>
            <a:avLst/>
            <a:gdLst/>
            <a:ahLst/>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a:noFill/>
          <a:extLst>
            <a:ext uri="{909E8E84-426E-40DD-AFC4-6F175D3DCCD1}">
              <a14:hiddenFill xmlns:a14="http://schemas.microsoft.com/office/drawing/2010/main">
                <a:solidFill>
                  <a:srgbClr val="FFFFFF"/>
                </a:solidFill>
              </a14:hiddenFill>
            </a:ext>
          </a:extLst>
        </p:spPr>
      </p:pic>
      <p:sp>
        <p:nvSpPr>
          <p:cNvPr id="1073" name="Oval 1072">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29207" y="303879"/>
            <a:ext cx="3182112" cy="3182112"/>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5" name="Oval 1074">
            <a:extLst>
              <a:ext uri="{FF2B5EF4-FFF2-40B4-BE49-F238E27FC236}">
                <a16:creationId xmlns:a16="http://schemas.microsoft.com/office/drawing/2014/main" id="{C20267F5-D4E6-477A-A590-81F2ABD1B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109" y="2382976"/>
            <a:ext cx="1920240" cy="192024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6" descr="Parents of children called Alexa challenge Amazon - BBC News">
            <a:extLst>
              <a:ext uri="{FF2B5EF4-FFF2-40B4-BE49-F238E27FC236}">
                <a16:creationId xmlns:a16="http://schemas.microsoft.com/office/drawing/2014/main" id="{EA7DC594-8F66-37E5-8D39-5D9CB1E0B54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520" r="20227" b="-5"/>
          <a:stretch/>
        </p:blipFill>
        <p:spPr bwMode="auto">
          <a:xfrm>
            <a:off x="3749701" y="2547568"/>
            <a:ext cx="1591056" cy="1591056"/>
          </a:xfrm>
          <a:custGeom>
            <a:avLst/>
            <a:gdLst/>
            <a:ahLst/>
            <a:cxnLst/>
            <a:rect l="l" t="t" r="r" b="b"/>
            <a:pathLst>
              <a:path w="1591056" h="1591056">
                <a:moveTo>
                  <a:pt x="795528" y="0"/>
                </a:moveTo>
                <a:cubicBezTo>
                  <a:pt x="1234886" y="0"/>
                  <a:pt x="1591056" y="356170"/>
                  <a:pt x="1591056" y="795528"/>
                </a:cubicBezTo>
                <a:cubicBezTo>
                  <a:pt x="1591056" y="1234886"/>
                  <a:pt x="1234886" y="1591056"/>
                  <a:pt x="795528" y="1591056"/>
                </a:cubicBezTo>
                <a:cubicBezTo>
                  <a:pt x="356170" y="1591056"/>
                  <a:pt x="0" y="1234886"/>
                  <a:pt x="0" y="795528"/>
                </a:cubicBezTo>
                <a:cubicBezTo>
                  <a:pt x="0" y="356170"/>
                  <a:pt x="356170" y="0"/>
                  <a:pt x="795528" y="0"/>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Parental Controls for the Internet and Cell Phones">
            <a:extLst>
              <a:ext uri="{FF2B5EF4-FFF2-40B4-BE49-F238E27FC236}">
                <a16:creationId xmlns:a16="http://schemas.microsoft.com/office/drawing/2014/main" id="{B9905E55-B5C4-FC40-3494-AF0D5591F43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5272" r="18183" b="1"/>
          <a:stretch/>
        </p:blipFill>
        <p:spPr bwMode="auto">
          <a:xfrm>
            <a:off x="5593799" y="468471"/>
            <a:ext cx="2852928" cy="2852928"/>
          </a:xfrm>
          <a:custGeom>
            <a:avLst/>
            <a:gdLst/>
            <a:ahLst/>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a:noFill/>
          <a:extLst>
            <a:ext uri="{909E8E84-426E-40DD-AFC4-6F175D3DCCD1}">
              <a14:hiddenFill xmlns:a14="http://schemas.microsoft.com/office/drawing/2010/main">
                <a:solidFill>
                  <a:srgbClr val="FFFFFF"/>
                </a:solidFill>
              </a14:hiddenFill>
            </a:ext>
          </a:extLst>
        </p:spPr>
      </p:pic>
      <p:sp>
        <p:nvSpPr>
          <p:cNvPr id="1077" name="Freeform: Shape 1076">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2"/>
            <a:ext cx="3439432" cy="3550083"/>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28" name="Picture 4" descr="Your child wants a tablet, here's what to know | Daily Sabah">
            <a:extLst>
              <a:ext uri="{FF2B5EF4-FFF2-40B4-BE49-F238E27FC236}">
                <a16:creationId xmlns:a16="http://schemas.microsoft.com/office/drawing/2014/main" id="{BBCB9D82-CCDA-599C-733D-258B1D70F6C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466" r="16968" b="2"/>
          <a:stretch/>
        </p:blipFill>
        <p:spPr bwMode="auto">
          <a:xfrm>
            <a:off x="8918761" y="-4330"/>
            <a:ext cx="3273238" cy="3383891"/>
          </a:xfrm>
          <a:custGeom>
            <a:avLst/>
            <a:gdLst/>
            <a:ahLst/>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a:noFill/>
          <a:extLst>
            <a:ext uri="{909E8E84-426E-40DD-AFC4-6F175D3DCCD1}">
              <a14:hiddenFill xmlns:a14="http://schemas.microsoft.com/office/drawing/2010/main">
                <a:solidFill>
                  <a:srgbClr val="FFFFFF"/>
                </a:solidFill>
              </a14:hiddenFill>
            </a:ext>
          </a:extLst>
        </p:spPr>
      </p:pic>
      <p:sp>
        <p:nvSpPr>
          <p:cNvPr id="1079" name="Freeform: Shape 1078">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99331" y="3907418"/>
            <a:ext cx="2992669" cy="2950582"/>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How to set up a games console for a child | Evening Standard">
            <a:extLst>
              <a:ext uri="{FF2B5EF4-FFF2-40B4-BE49-F238E27FC236}">
                <a16:creationId xmlns:a16="http://schemas.microsoft.com/office/drawing/2014/main" id="{C3F61DDE-FFE4-A7B0-02C3-EA8A679B741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5752" r="16489"/>
          <a:stretch/>
        </p:blipFill>
        <p:spPr bwMode="auto">
          <a:xfrm>
            <a:off x="9363238" y="4071322"/>
            <a:ext cx="2828765" cy="2786678"/>
          </a:xfrm>
          <a:custGeom>
            <a:avLst/>
            <a:gdLst/>
            <a:ahLst/>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508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FF0962-19D5-4C05-3CB3-D14C615F374B}"/>
              </a:ext>
            </a:extLst>
          </p:cNvPr>
          <p:cNvPicPr>
            <a:picLocks noChangeAspect="1"/>
          </p:cNvPicPr>
          <p:nvPr/>
        </p:nvPicPr>
        <p:blipFill>
          <a:blip r:embed="rId3"/>
          <a:stretch>
            <a:fillRect/>
          </a:stretch>
        </p:blipFill>
        <p:spPr>
          <a:xfrm>
            <a:off x="1724025" y="795337"/>
            <a:ext cx="8743950" cy="5267325"/>
          </a:xfrm>
          <a:prstGeom prst="rect">
            <a:avLst/>
          </a:prstGeom>
        </p:spPr>
      </p:pic>
    </p:spTree>
    <p:extLst>
      <p:ext uri="{BB962C8B-B14F-4D97-AF65-F5344CB8AC3E}">
        <p14:creationId xmlns:p14="http://schemas.microsoft.com/office/powerpoint/2010/main" val="3429949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1" name="Rectangle 1040">
            <a:extLst>
              <a:ext uri="{FF2B5EF4-FFF2-40B4-BE49-F238E27FC236}">
                <a16:creationId xmlns:a16="http://schemas.microsoft.com/office/drawing/2014/main" id="{C475749F-F487-4EFB-ABC7-C1359590E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535A41E-DE08-7254-236A-0684AFD94024}"/>
              </a:ext>
            </a:extLst>
          </p:cNvPr>
          <p:cNvSpPr txBox="1"/>
          <p:nvPr/>
        </p:nvSpPr>
        <p:spPr>
          <a:xfrm>
            <a:off x="8426509" y="1470991"/>
            <a:ext cx="3268665" cy="3434364"/>
          </a:xfrm>
          <a:prstGeom prst="ellipse">
            <a:avLst/>
          </a:prstGeom>
        </p:spPr>
        <p:txBody>
          <a:bodyPr vert="horz" lIns="91440" tIns="45720" rIns="91440" bIns="45720" rtlCol="0" anchor="b">
            <a:normAutofit/>
          </a:bodyPr>
          <a:lstStyle/>
          <a:p>
            <a:pPr algn="r">
              <a:lnSpc>
                <a:spcPct val="90000"/>
              </a:lnSpc>
              <a:spcBef>
                <a:spcPct val="0"/>
              </a:spcBef>
              <a:spcAft>
                <a:spcPts val="600"/>
              </a:spcAft>
            </a:pPr>
            <a:r>
              <a:rPr lang="en-US" sz="4100" b="1" kern="1200">
                <a:solidFill>
                  <a:schemeClr val="tx1"/>
                </a:solidFill>
                <a:latin typeface="+mj-lt"/>
                <a:ea typeface="+mj-ea"/>
                <a:cs typeface="+mj-cs"/>
              </a:rPr>
              <a:t>What does your child access?</a:t>
            </a:r>
          </a:p>
        </p:txBody>
      </p:sp>
      <p:pic>
        <p:nvPicPr>
          <p:cNvPr id="1036" name="Picture 12" descr="Minecraft - Wikipedia">
            <a:extLst>
              <a:ext uri="{FF2B5EF4-FFF2-40B4-BE49-F238E27FC236}">
                <a16:creationId xmlns:a16="http://schemas.microsoft.com/office/drawing/2014/main" id="{D7337324-DA68-9BEC-82A7-B1664CEE97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423" r="-3" b="15260"/>
          <a:stretch/>
        </p:blipFill>
        <p:spPr bwMode="auto">
          <a:xfrm>
            <a:off x="5538032" y="1273175"/>
            <a:ext cx="2888477" cy="2529942"/>
          </a:xfrm>
          <a:custGeom>
            <a:avLst/>
            <a:gdLst/>
            <a:ahLst/>
            <a:cxnLst/>
            <a:rect l="l" t="t" r="r" b="b"/>
            <a:pathLst>
              <a:path w="2298408" h="2013116">
                <a:moveTo>
                  <a:pt x="655742" y="0"/>
                </a:moveTo>
                <a:cubicBezTo>
                  <a:pt x="1644875" y="0"/>
                  <a:pt x="1644875" y="0"/>
                  <a:pt x="1644875" y="0"/>
                </a:cubicBezTo>
                <a:cubicBezTo>
                  <a:pt x="1694920" y="0"/>
                  <a:pt x="1759685" y="34910"/>
                  <a:pt x="1786179" y="78547"/>
                </a:cubicBezTo>
                <a:cubicBezTo>
                  <a:pt x="2280745" y="925103"/>
                  <a:pt x="2280745" y="925103"/>
                  <a:pt x="2280745" y="925103"/>
                </a:cubicBezTo>
                <a:cubicBezTo>
                  <a:pt x="2304296" y="971649"/>
                  <a:pt x="2304296" y="1041468"/>
                  <a:pt x="2280745" y="1088014"/>
                </a:cubicBezTo>
                <a:cubicBezTo>
                  <a:pt x="1786179" y="1934570"/>
                  <a:pt x="1786179" y="1934570"/>
                  <a:pt x="1786179" y="1934570"/>
                </a:cubicBezTo>
                <a:cubicBezTo>
                  <a:pt x="1759685" y="1978207"/>
                  <a:pt x="1694920" y="2013116"/>
                  <a:pt x="1644875" y="2013116"/>
                </a:cubicBezTo>
                <a:lnTo>
                  <a:pt x="655742" y="2013116"/>
                </a:lnTo>
                <a:cubicBezTo>
                  <a:pt x="602753" y="2013116"/>
                  <a:pt x="537989" y="1978207"/>
                  <a:pt x="514438" y="1934570"/>
                </a:cubicBezTo>
                <a:cubicBezTo>
                  <a:pt x="19872" y="1088014"/>
                  <a:pt x="19872" y="1088014"/>
                  <a:pt x="19872" y="1088014"/>
                </a:cubicBezTo>
                <a:cubicBezTo>
                  <a:pt x="-6623" y="1041468"/>
                  <a:pt x="-6623" y="971649"/>
                  <a:pt x="19872" y="925103"/>
                </a:cubicBezTo>
                <a:cubicBezTo>
                  <a:pt x="514438" y="78547"/>
                  <a:pt x="514438" y="78547"/>
                  <a:pt x="514438" y="78547"/>
                </a:cubicBezTo>
                <a:cubicBezTo>
                  <a:pt x="537989" y="34910"/>
                  <a:pt x="602753" y="0"/>
                  <a:pt x="655742" y="0"/>
                </a:cubicBezTo>
                <a:close/>
              </a:path>
            </a:pathLst>
          </a:custGeom>
          <a:noFill/>
          <a:extLst>
            <a:ext uri="{909E8E84-426E-40DD-AFC4-6F175D3DCCD1}">
              <a14:hiddenFill xmlns:a14="http://schemas.microsoft.com/office/drawing/2010/main">
                <a:solidFill>
                  <a:srgbClr val="FFFFFF"/>
                </a:solidFill>
              </a14:hiddenFill>
            </a:ext>
          </a:extLst>
        </p:spPr>
      </p:pic>
      <p:pic>
        <p:nvPicPr>
          <p:cNvPr id="1030" name="Picture 6" descr="Is Roblox okay for kids? - Quora">
            <a:extLst>
              <a:ext uri="{FF2B5EF4-FFF2-40B4-BE49-F238E27FC236}">
                <a16:creationId xmlns:a16="http://schemas.microsoft.com/office/drawing/2014/main" id="{4583E3D6-86CD-6BEC-E67E-D55C186A78C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8757" r="-2" b="14377"/>
          <a:stretch/>
        </p:blipFill>
        <p:spPr bwMode="auto">
          <a:xfrm>
            <a:off x="2" y="1"/>
            <a:ext cx="6948167" cy="2456679"/>
          </a:xfrm>
          <a:custGeom>
            <a:avLst/>
            <a:gdLst/>
            <a:ahLst/>
            <a:cxnLst/>
            <a:rect l="l" t="t" r="r" b="b"/>
            <a:pathLst>
              <a:path w="6948167" h="2456679">
                <a:moveTo>
                  <a:pt x="6948167" y="603033"/>
                </a:moveTo>
                <a:lnTo>
                  <a:pt x="6948167" y="617220"/>
                </a:lnTo>
                <a:lnTo>
                  <a:pt x="6946213" y="610127"/>
                </a:lnTo>
                <a:close/>
                <a:moveTo>
                  <a:pt x="0" y="0"/>
                </a:moveTo>
                <a:lnTo>
                  <a:pt x="6766605" y="0"/>
                </a:lnTo>
                <a:lnTo>
                  <a:pt x="6638979" y="219780"/>
                </a:lnTo>
                <a:cubicBezTo>
                  <a:pt x="5552228" y="2091240"/>
                  <a:pt x="5552228" y="2091240"/>
                  <a:pt x="5552228" y="2091240"/>
                </a:cubicBezTo>
                <a:cubicBezTo>
                  <a:pt x="5429962" y="2317464"/>
                  <a:pt x="5185434" y="2456679"/>
                  <a:pt x="4932171" y="2456679"/>
                </a:cubicBezTo>
                <a:cubicBezTo>
                  <a:pt x="888708" y="2456679"/>
                  <a:pt x="888708" y="2456679"/>
                  <a:pt x="888708" y="2456679"/>
                </a:cubicBezTo>
                <a:cubicBezTo>
                  <a:pt x="626713" y="2456679"/>
                  <a:pt x="390917" y="2317464"/>
                  <a:pt x="259919" y="2091240"/>
                </a:cubicBezTo>
                <a:cubicBezTo>
                  <a:pt x="196877" y="1982206"/>
                  <a:pt x="135804" y="1876580"/>
                  <a:pt x="76640" y="1774254"/>
                </a:cubicBezTo>
                <a:lnTo>
                  <a:pt x="0" y="1641704"/>
                </a:lnTo>
                <a:close/>
              </a:path>
            </a:pathLst>
          </a:custGeom>
          <a:noFill/>
          <a:extLst>
            <a:ext uri="{909E8E84-426E-40DD-AFC4-6F175D3DCCD1}">
              <a14:hiddenFill xmlns:a14="http://schemas.microsoft.com/office/drawing/2010/main">
                <a:solidFill>
                  <a:srgbClr val="FFFFFF"/>
                </a:solidFill>
              </a14:hiddenFill>
            </a:ext>
          </a:extLst>
        </p:spPr>
      </p:pic>
      <p:pic>
        <p:nvPicPr>
          <p:cNvPr id="1034" name="Picture 10" descr="Epic Games launches carrier billing for Fortnight and games store with  Fortumo | Billing &amp; Payments">
            <a:extLst>
              <a:ext uri="{FF2B5EF4-FFF2-40B4-BE49-F238E27FC236}">
                <a16:creationId xmlns:a16="http://schemas.microsoft.com/office/drawing/2014/main" id="{735C6C7B-C896-DCA9-3DD7-FAEC92FCFF9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 b="1843"/>
          <a:stretch/>
        </p:blipFill>
        <p:spPr bwMode="auto">
          <a:xfrm>
            <a:off x="2" y="2619612"/>
            <a:ext cx="7676573" cy="4238389"/>
          </a:xfrm>
          <a:custGeom>
            <a:avLst/>
            <a:gdLst/>
            <a:ahLst/>
            <a:cxnLst/>
            <a:rect l="l" t="t" r="r" b="b"/>
            <a:pathLst>
              <a:path w="7676573" h="4238389">
                <a:moveTo>
                  <a:pt x="6948167" y="1839459"/>
                </a:moveTo>
                <a:lnTo>
                  <a:pt x="6948167" y="1853646"/>
                </a:lnTo>
                <a:lnTo>
                  <a:pt x="6946213" y="1846552"/>
                </a:lnTo>
                <a:close/>
                <a:moveTo>
                  <a:pt x="888708" y="0"/>
                </a:moveTo>
                <a:cubicBezTo>
                  <a:pt x="888708" y="0"/>
                  <a:pt x="888708" y="0"/>
                  <a:pt x="4932171" y="0"/>
                </a:cubicBezTo>
                <a:cubicBezTo>
                  <a:pt x="5185434" y="0"/>
                  <a:pt x="5429962" y="139215"/>
                  <a:pt x="5552228" y="365439"/>
                </a:cubicBezTo>
                <a:cubicBezTo>
                  <a:pt x="5552228" y="365439"/>
                  <a:pt x="5552228" y="365439"/>
                  <a:pt x="7578324" y="3854515"/>
                </a:cubicBezTo>
                <a:cubicBezTo>
                  <a:pt x="7643823" y="3963277"/>
                  <a:pt x="7676573" y="4087266"/>
                  <a:pt x="7676573" y="4211255"/>
                </a:cubicBezTo>
                <a:lnTo>
                  <a:pt x="7672952" y="4238389"/>
                </a:lnTo>
                <a:lnTo>
                  <a:pt x="0" y="4238389"/>
                </a:lnTo>
                <a:lnTo>
                  <a:pt x="0" y="814976"/>
                </a:lnTo>
                <a:lnTo>
                  <a:pt x="76640" y="682425"/>
                </a:lnTo>
                <a:cubicBezTo>
                  <a:pt x="135804" y="580099"/>
                  <a:pt x="196877" y="474473"/>
                  <a:pt x="259919" y="365439"/>
                </a:cubicBezTo>
                <a:cubicBezTo>
                  <a:pt x="390917" y="139215"/>
                  <a:pt x="626713" y="0"/>
                  <a:pt x="888708"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587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578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535A41E-DE08-7254-236A-0684AFD94024}"/>
              </a:ext>
            </a:extLst>
          </p:cNvPr>
          <p:cNvSpPr txBox="1"/>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spcBef>
                <a:spcPct val="0"/>
              </a:spcBef>
              <a:spcAft>
                <a:spcPts val="600"/>
              </a:spcAft>
            </a:pPr>
            <a:r>
              <a:rPr lang="en-US" sz="2600" b="1" kern="1200">
                <a:solidFill>
                  <a:srgbClr val="FFFFFF"/>
                </a:solidFill>
                <a:latin typeface="+mj-lt"/>
                <a:ea typeface="+mj-ea"/>
                <a:cs typeface="+mj-cs"/>
              </a:rPr>
              <a:t>What does your child access?</a:t>
            </a:r>
          </a:p>
        </p:txBody>
      </p:sp>
      <p:pic>
        <p:nvPicPr>
          <p:cNvPr id="1028" name="Picture 4" descr="Set of square social media logo in color bacground 3600941 Vector Art at  Vecteezy">
            <a:extLst>
              <a:ext uri="{FF2B5EF4-FFF2-40B4-BE49-F238E27FC236}">
                <a16:creationId xmlns:a16="http://schemas.microsoft.com/office/drawing/2014/main" id="{7D9DC298-8D2D-4B74-E54A-7722C8E0B65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038600" y="1180993"/>
            <a:ext cx="7188199" cy="449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911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0" name="Rectangle 2059">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86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2" name="Rectangle 2061">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2064" name="Straight Connector 2063">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895600" y="5768204"/>
            <a:ext cx="6400800" cy="0"/>
          </a:xfrm>
          <a:prstGeom prst="line">
            <a:avLst/>
          </a:prstGeom>
          <a:ln>
            <a:solidFill>
              <a:srgbClr val="38665B"/>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0535A41E-DE08-7254-236A-0684AFD94024}"/>
              </a:ext>
            </a:extLst>
          </p:cNvPr>
          <p:cNvSpPr txBox="1"/>
          <p:nvPr/>
        </p:nvSpPr>
        <p:spPr>
          <a:xfrm>
            <a:off x="1109980" y="4277356"/>
            <a:ext cx="9966960" cy="1560320"/>
          </a:xfrm>
          <a:prstGeom prst="ellipse">
            <a:avLst/>
          </a:prstGeom>
        </p:spPr>
        <p:txBody>
          <a:bodyPr vert="horz" lIns="91440" tIns="45720" rIns="91440" bIns="45720" rtlCol="0" anchor="b">
            <a:normAutofit/>
          </a:bodyPr>
          <a:lstStyle/>
          <a:p>
            <a:pPr algn="ctr">
              <a:lnSpc>
                <a:spcPct val="90000"/>
              </a:lnSpc>
              <a:spcBef>
                <a:spcPct val="0"/>
              </a:spcBef>
              <a:spcAft>
                <a:spcPts val="600"/>
              </a:spcAft>
            </a:pPr>
            <a:r>
              <a:rPr lang="en-US" sz="4500" b="1">
                <a:solidFill>
                  <a:srgbClr val="38665B"/>
                </a:solidFill>
                <a:latin typeface="+mj-lt"/>
                <a:ea typeface="+mj-ea"/>
                <a:cs typeface="+mj-cs"/>
              </a:rPr>
              <a:t>What does your child access?</a:t>
            </a:r>
          </a:p>
        </p:txBody>
      </p:sp>
      <p:pic>
        <p:nvPicPr>
          <p:cNvPr id="2050" name="Picture 2" descr="Best Smart Speakers 2022: Alexa, Google Assistant &amp; More - Tech Advisor">
            <a:extLst>
              <a:ext uri="{FF2B5EF4-FFF2-40B4-BE49-F238E27FC236}">
                <a16:creationId xmlns:a16="http://schemas.microsoft.com/office/drawing/2014/main" id="{0E131050-8901-22C9-6516-4D06A4A3AB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631" r="1" b="11194"/>
          <a:stretch/>
        </p:blipFill>
        <p:spPr bwMode="auto">
          <a:xfrm>
            <a:off x="243840" y="256540"/>
            <a:ext cx="11704320" cy="3764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930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CBF922-E896-9037-D1D2-361E18F2BA4B}"/>
              </a:ext>
            </a:extLst>
          </p:cNvPr>
          <p:cNvSpPr txBox="1"/>
          <p:nvPr/>
        </p:nvSpPr>
        <p:spPr>
          <a:xfrm>
            <a:off x="2047164" y="682387"/>
            <a:ext cx="8215952" cy="769441"/>
          </a:xfrm>
          <a:prstGeom prst="rect">
            <a:avLst/>
          </a:prstGeom>
          <a:noFill/>
        </p:spPr>
        <p:txBody>
          <a:bodyPr wrap="square" rtlCol="0">
            <a:spAutoFit/>
          </a:bodyPr>
          <a:lstStyle/>
          <a:p>
            <a:pPr algn="ctr"/>
            <a:r>
              <a:rPr lang="en-GB" sz="4400" b="1" dirty="0"/>
              <a:t>Positive effects of the Internet</a:t>
            </a:r>
          </a:p>
        </p:txBody>
      </p:sp>
      <p:sp>
        <p:nvSpPr>
          <p:cNvPr id="5" name="TextBox 4">
            <a:extLst>
              <a:ext uri="{FF2B5EF4-FFF2-40B4-BE49-F238E27FC236}">
                <a16:creationId xmlns:a16="http://schemas.microsoft.com/office/drawing/2014/main" id="{992C4101-5EED-5144-681F-DA0D45697053}"/>
              </a:ext>
            </a:extLst>
          </p:cNvPr>
          <p:cNvSpPr txBox="1"/>
          <p:nvPr/>
        </p:nvSpPr>
        <p:spPr>
          <a:xfrm>
            <a:off x="921223" y="2096027"/>
            <a:ext cx="3002508" cy="954107"/>
          </a:xfrm>
          <a:prstGeom prst="rect">
            <a:avLst/>
          </a:prstGeom>
          <a:solidFill>
            <a:schemeClr val="accent3">
              <a:lumMod val="40000"/>
              <a:lumOff val="60000"/>
            </a:schemeClr>
          </a:solidFill>
        </p:spPr>
        <p:txBody>
          <a:bodyPr wrap="square" rtlCol="0">
            <a:spAutoFit/>
          </a:bodyPr>
          <a:lstStyle/>
          <a:p>
            <a:pPr algn="ctr"/>
            <a:r>
              <a:rPr lang="en-GB" sz="2800" dirty="0">
                <a:solidFill>
                  <a:srgbClr val="7030A0"/>
                </a:solidFill>
              </a:rPr>
              <a:t>Play, </a:t>
            </a:r>
            <a:r>
              <a:rPr lang="en-GB" sz="2800">
                <a:solidFill>
                  <a:srgbClr val="7030A0"/>
                </a:solidFill>
              </a:rPr>
              <a:t>learning and </a:t>
            </a:r>
            <a:r>
              <a:rPr lang="en-GB" sz="2800" dirty="0">
                <a:solidFill>
                  <a:srgbClr val="7030A0"/>
                </a:solidFill>
              </a:rPr>
              <a:t>having fun</a:t>
            </a:r>
          </a:p>
        </p:txBody>
      </p:sp>
      <p:sp>
        <p:nvSpPr>
          <p:cNvPr id="6" name="TextBox 5">
            <a:extLst>
              <a:ext uri="{FF2B5EF4-FFF2-40B4-BE49-F238E27FC236}">
                <a16:creationId xmlns:a16="http://schemas.microsoft.com/office/drawing/2014/main" id="{F583D7C7-A42D-DEB0-B633-64CEC9EDE423}"/>
              </a:ext>
            </a:extLst>
          </p:cNvPr>
          <p:cNvSpPr txBox="1"/>
          <p:nvPr/>
        </p:nvSpPr>
        <p:spPr>
          <a:xfrm>
            <a:off x="5790749" y="2668138"/>
            <a:ext cx="4189865" cy="523220"/>
          </a:xfrm>
          <a:prstGeom prst="rect">
            <a:avLst/>
          </a:prstGeom>
          <a:solidFill>
            <a:schemeClr val="accent3">
              <a:lumMod val="40000"/>
              <a:lumOff val="60000"/>
            </a:schemeClr>
          </a:solidFill>
        </p:spPr>
        <p:txBody>
          <a:bodyPr wrap="none" rtlCol="0">
            <a:spAutoFit/>
          </a:bodyPr>
          <a:lstStyle/>
          <a:p>
            <a:pPr algn="ctr"/>
            <a:r>
              <a:rPr lang="en-GB" sz="2800" dirty="0">
                <a:solidFill>
                  <a:srgbClr val="7030A0"/>
                </a:solidFill>
              </a:rPr>
              <a:t>Self expression and identity</a:t>
            </a:r>
          </a:p>
        </p:txBody>
      </p:sp>
      <p:sp>
        <p:nvSpPr>
          <p:cNvPr id="7" name="TextBox 6">
            <a:extLst>
              <a:ext uri="{FF2B5EF4-FFF2-40B4-BE49-F238E27FC236}">
                <a16:creationId xmlns:a16="http://schemas.microsoft.com/office/drawing/2014/main" id="{89FDF4F5-C024-F88E-0AA7-53B23803BB1D}"/>
              </a:ext>
            </a:extLst>
          </p:cNvPr>
          <p:cNvSpPr txBox="1"/>
          <p:nvPr/>
        </p:nvSpPr>
        <p:spPr>
          <a:xfrm>
            <a:off x="1472445" y="3928252"/>
            <a:ext cx="2691634" cy="523220"/>
          </a:xfrm>
          <a:prstGeom prst="rect">
            <a:avLst/>
          </a:prstGeom>
          <a:solidFill>
            <a:schemeClr val="accent3">
              <a:lumMod val="40000"/>
              <a:lumOff val="60000"/>
            </a:schemeClr>
          </a:solidFill>
        </p:spPr>
        <p:txBody>
          <a:bodyPr wrap="none" rtlCol="0">
            <a:spAutoFit/>
          </a:bodyPr>
          <a:lstStyle/>
          <a:p>
            <a:pPr algn="ctr"/>
            <a:r>
              <a:rPr lang="en-GB" sz="2800" dirty="0">
                <a:solidFill>
                  <a:srgbClr val="7030A0"/>
                </a:solidFill>
              </a:rPr>
              <a:t>Social interaction</a:t>
            </a:r>
          </a:p>
        </p:txBody>
      </p:sp>
      <p:pic>
        <p:nvPicPr>
          <p:cNvPr id="3074" name="Picture 2" descr="positive word on keyboard button 6293051 Stock Photo at Vecteezy">
            <a:extLst>
              <a:ext uri="{FF2B5EF4-FFF2-40B4-BE49-F238E27FC236}">
                <a16:creationId xmlns:a16="http://schemas.microsoft.com/office/drawing/2014/main" id="{B349A1FE-79DF-FAE1-C742-F5A482114E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5682" y="4189862"/>
            <a:ext cx="3935651" cy="23610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24E17F7-BCCD-A28F-CA05-98B68B83EA44}"/>
              </a:ext>
            </a:extLst>
          </p:cNvPr>
          <p:cNvSpPr txBox="1"/>
          <p:nvPr/>
        </p:nvSpPr>
        <p:spPr>
          <a:xfrm>
            <a:off x="4289495" y="5108783"/>
            <a:ext cx="3002508" cy="523220"/>
          </a:xfrm>
          <a:prstGeom prst="rect">
            <a:avLst/>
          </a:prstGeom>
          <a:solidFill>
            <a:schemeClr val="accent3">
              <a:lumMod val="40000"/>
              <a:lumOff val="60000"/>
            </a:schemeClr>
          </a:solidFill>
        </p:spPr>
        <p:txBody>
          <a:bodyPr wrap="square" rtlCol="0">
            <a:spAutoFit/>
          </a:bodyPr>
          <a:lstStyle/>
          <a:p>
            <a:pPr algn="ctr"/>
            <a:r>
              <a:rPr lang="en-GB" sz="2800" dirty="0">
                <a:solidFill>
                  <a:srgbClr val="7030A0"/>
                </a:solidFill>
              </a:rPr>
              <a:t>Help and advice</a:t>
            </a:r>
          </a:p>
        </p:txBody>
      </p:sp>
    </p:spTree>
    <p:extLst>
      <p:ext uri="{BB962C8B-B14F-4D97-AF65-F5344CB8AC3E}">
        <p14:creationId xmlns:p14="http://schemas.microsoft.com/office/powerpoint/2010/main" val="330052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CBF922-E896-9037-D1D2-361E18F2BA4B}"/>
              </a:ext>
            </a:extLst>
          </p:cNvPr>
          <p:cNvSpPr txBox="1"/>
          <p:nvPr/>
        </p:nvSpPr>
        <p:spPr>
          <a:xfrm>
            <a:off x="2047164" y="682387"/>
            <a:ext cx="8215952" cy="769441"/>
          </a:xfrm>
          <a:prstGeom prst="rect">
            <a:avLst/>
          </a:prstGeom>
          <a:noFill/>
        </p:spPr>
        <p:txBody>
          <a:bodyPr wrap="square" rtlCol="0">
            <a:spAutoFit/>
          </a:bodyPr>
          <a:lstStyle/>
          <a:p>
            <a:pPr algn="ctr"/>
            <a:r>
              <a:rPr lang="en-GB" sz="4400" b="1" dirty="0"/>
              <a:t>Negative effects of the Internet</a:t>
            </a:r>
          </a:p>
        </p:txBody>
      </p:sp>
      <p:sp>
        <p:nvSpPr>
          <p:cNvPr id="5" name="TextBox 4">
            <a:extLst>
              <a:ext uri="{FF2B5EF4-FFF2-40B4-BE49-F238E27FC236}">
                <a16:creationId xmlns:a16="http://schemas.microsoft.com/office/drawing/2014/main" id="{992C4101-5EED-5144-681F-DA0D45697053}"/>
              </a:ext>
            </a:extLst>
          </p:cNvPr>
          <p:cNvSpPr txBox="1"/>
          <p:nvPr/>
        </p:nvSpPr>
        <p:spPr>
          <a:xfrm>
            <a:off x="921223" y="2096027"/>
            <a:ext cx="3002508" cy="523220"/>
          </a:xfrm>
          <a:prstGeom prst="rect">
            <a:avLst/>
          </a:prstGeom>
          <a:solidFill>
            <a:schemeClr val="accent3">
              <a:lumMod val="40000"/>
              <a:lumOff val="60000"/>
            </a:schemeClr>
          </a:solidFill>
        </p:spPr>
        <p:txBody>
          <a:bodyPr wrap="square" rtlCol="0">
            <a:spAutoFit/>
          </a:bodyPr>
          <a:lstStyle/>
          <a:p>
            <a:pPr algn="ctr"/>
            <a:r>
              <a:rPr lang="en-GB" sz="2800" dirty="0">
                <a:solidFill>
                  <a:srgbClr val="7030A0"/>
                </a:solidFill>
              </a:rPr>
              <a:t>Physical health</a:t>
            </a:r>
          </a:p>
        </p:txBody>
      </p:sp>
      <p:sp>
        <p:nvSpPr>
          <p:cNvPr id="6" name="TextBox 5">
            <a:extLst>
              <a:ext uri="{FF2B5EF4-FFF2-40B4-BE49-F238E27FC236}">
                <a16:creationId xmlns:a16="http://schemas.microsoft.com/office/drawing/2014/main" id="{F583D7C7-A42D-DEB0-B633-64CEC9EDE423}"/>
              </a:ext>
            </a:extLst>
          </p:cNvPr>
          <p:cNvSpPr txBox="1"/>
          <p:nvPr/>
        </p:nvSpPr>
        <p:spPr>
          <a:xfrm>
            <a:off x="5259804" y="3167390"/>
            <a:ext cx="2576796" cy="523220"/>
          </a:xfrm>
          <a:prstGeom prst="rect">
            <a:avLst/>
          </a:prstGeom>
          <a:solidFill>
            <a:schemeClr val="accent3">
              <a:lumMod val="40000"/>
              <a:lumOff val="60000"/>
            </a:schemeClr>
          </a:solidFill>
        </p:spPr>
        <p:txBody>
          <a:bodyPr wrap="none" rtlCol="0">
            <a:spAutoFit/>
          </a:bodyPr>
          <a:lstStyle/>
          <a:p>
            <a:pPr algn="ctr"/>
            <a:r>
              <a:rPr lang="en-GB" sz="2800" dirty="0">
                <a:solidFill>
                  <a:srgbClr val="7030A0"/>
                </a:solidFill>
              </a:rPr>
              <a:t>Harmful content</a:t>
            </a:r>
          </a:p>
        </p:txBody>
      </p:sp>
      <p:sp>
        <p:nvSpPr>
          <p:cNvPr id="7" name="TextBox 6">
            <a:extLst>
              <a:ext uri="{FF2B5EF4-FFF2-40B4-BE49-F238E27FC236}">
                <a16:creationId xmlns:a16="http://schemas.microsoft.com/office/drawing/2014/main" id="{89FDF4F5-C024-F88E-0AA7-53B23803BB1D}"/>
              </a:ext>
            </a:extLst>
          </p:cNvPr>
          <p:cNvSpPr txBox="1"/>
          <p:nvPr/>
        </p:nvSpPr>
        <p:spPr>
          <a:xfrm>
            <a:off x="9042346" y="4433219"/>
            <a:ext cx="2236831" cy="523220"/>
          </a:xfrm>
          <a:prstGeom prst="rect">
            <a:avLst/>
          </a:prstGeom>
          <a:solidFill>
            <a:schemeClr val="accent3">
              <a:lumMod val="40000"/>
              <a:lumOff val="60000"/>
            </a:schemeClr>
          </a:solidFill>
        </p:spPr>
        <p:txBody>
          <a:bodyPr wrap="none" rtlCol="0">
            <a:spAutoFit/>
          </a:bodyPr>
          <a:lstStyle/>
          <a:p>
            <a:pPr algn="ctr"/>
            <a:r>
              <a:rPr lang="en-GB" sz="2800" dirty="0">
                <a:solidFill>
                  <a:srgbClr val="7030A0"/>
                </a:solidFill>
              </a:rPr>
              <a:t>Mental health</a:t>
            </a:r>
          </a:p>
        </p:txBody>
      </p:sp>
      <p:pic>
        <p:nvPicPr>
          <p:cNvPr id="4098" name="Picture 2" descr="negative word on keyboard button 5998527 Stock Photo at Vecteezy">
            <a:extLst>
              <a:ext uri="{FF2B5EF4-FFF2-40B4-BE49-F238E27FC236}">
                <a16:creationId xmlns:a16="http://schemas.microsoft.com/office/drawing/2014/main" id="{B21AD8C8-FD88-E71E-4357-B8B982EF8A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252" y="4135272"/>
            <a:ext cx="4220018" cy="2531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603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CBF922-E896-9037-D1D2-361E18F2BA4B}"/>
              </a:ext>
            </a:extLst>
          </p:cNvPr>
          <p:cNvSpPr txBox="1"/>
          <p:nvPr/>
        </p:nvSpPr>
        <p:spPr>
          <a:xfrm>
            <a:off x="7464614" y="1783959"/>
            <a:ext cx="4087306" cy="288911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b="1" dirty="0">
                <a:latin typeface="+mj-lt"/>
                <a:ea typeface="+mj-ea"/>
                <a:cs typeface="+mj-cs"/>
              </a:rPr>
              <a:t>The Internet and Mental Health</a:t>
            </a:r>
          </a:p>
        </p:txBody>
      </p:sp>
      <p:sp>
        <p:nvSpPr>
          <p:cNvPr id="5127" name="Freeform: Shape 5126">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122" name="Picture 2" descr="Sync Your Online Persona with Your True Self | Calmerry">
            <a:extLst>
              <a:ext uri="{FF2B5EF4-FFF2-40B4-BE49-F238E27FC236}">
                <a16:creationId xmlns:a16="http://schemas.microsoft.com/office/drawing/2014/main" id="{2AE78082-84EA-6C56-0036-E96ED8292E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926" r="2582"/>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90412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C232B152-3720-4D3B-97ED-45CE5483F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Freeform: Shape 6152">
            <a:extLst>
              <a:ext uri="{FF2B5EF4-FFF2-40B4-BE49-F238E27FC236}">
                <a16:creationId xmlns:a16="http://schemas.microsoft.com/office/drawing/2014/main" id="{11BAB570-FF10-4E96-8A3F-FA9804702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693698" cy="6858000"/>
          </a:xfrm>
          <a:custGeom>
            <a:avLst/>
            <a:gdLst>
              <a:gd name="connsiteX0" fmla="*/ 0 w 4693698"/>
              <a:gd name="connsiteY0" fmla="*/ 0 h 6858000"/>
              <a:gd name="connsiteX1" fmla="*/ 420914 w 4693698"/>
              <a:gd name="connsiteY1" fmla="*/ 0 h 6858000"/>
              <a:gd name="connsiteX2" fmla="*/ 1582057 w 4693698"/>
              <a:gd name="connsiteY2" fmla="*/ 0 h 6858000"/>
              <a:gd name="connsiteX3" fmla="*/ 4503903 w 4693698"/>
              <a:gd name="connsiteY3" fmla="*/ 0 h 6858000"/>
              <a:gd name="connsiteX4" fmla="*/ 4508943 w 4693698"/>
              <a:gd name="connsiteY4" fmla="*/ 66675 h 6858000"/>
              <a:gd name="connsiteX5" fmla="*/ 4517340 w 4693698"/>
              <a:gd name="connsiteY5" fmla="*/ 122237 h 6858000"/>
              <a:gd name="connsiteX6" fmla="*/ 4527418 w 4693698"/>
              <a:gd name="connsiteY6" fmla="*/ 174625 h 6858000"/>
              <a:gd name="connsiteX7" fmla="*/ 4544214 w 4693698"/>
              <a:gd name="connsiteY7" fmla="*/ 217487 h 6858000"/>
              <a:gd name="connsiteX8" fmla="*/ 4561010 w 4693698"/>
              <a:gd name="connsiteY8" fmla="*/ 260350 h 6858000"/>
              <a:gd name="connsiteX9" fmla="*/ 4581165 w 4693698"/>
              <a:gd name="connsiteY9" fmla="*/ 296862 h 6858000"/>
              <a:gd name="connsiteX10" fmla="*/ 4601320 w 4693698"/>
              <a:gd name="connsiteY10" fmla="*/ 334962 h 6858000"/>
              <a:gd name="connsiteX11" fmla="*/ 4619796 w 4693698"/>
              <a:gd name="connsiteY11" fmla="*/ 369887 h 6858000"/>
              <a:gd name="connsiteX12" fmla="*/ 4638271 w 4693698"/>
              <a:gd name="connsiteY12" fmla="*/ 409575 h 6858000"/>
              <a:gd name="connsiteX13" fmla="*/ 4655067 w 4693698"/>
              <a:gd name="connsiteY13" fmla="*/ 450850 h 6858000"/>
              <a:gd name="connsiteX14" fmla="*/ 4670184 w 4693698"/>
              <a:gd name="connsiteY14" fmla="*/ 496887 h 6858000"/>
              <a:gd name="connsiteX15" fmla="*/ 4681941 w 4693698"/>
              <a:gd name="connsiteY15" fmla="*/ 546100 h 6858000"/>
              <a:gd name="connsiteX16" fmla="*/ 4690339 w 4693698"/>
              <a:gd name="connsiteY16" fmla="*/ 606425 h 6858000"/>
              <a:gd name="connsiteX17" fmla="*/ 4693698 w 4693698"/>
              <a:gd name="connsiteY17" fmla="*/ 673100 h 6858000"/>
              <a:gd name="connsiteX18" fmla="*/ 4690339 w 4693698"/>
              <a:gd name="connsiteY18" fmla="*/ 744537 h 6858000"/>
              <a:gd name="connsiteX19" fmla="*/ 4681941 w 4693698"/>
              <a:gd name="connsiteY19" fmla="*/ 801687 h 6858000"/>
              <a:gd name="connsiteX20" fmla="*/ 4670184 w 4693698"/>
              <a:gd name="connsiteY20" fmla="*/ 854075 h 6858000"/>
              <a:gd name="connsiteX21" fmla="*/ 4655067 w 4693698"/>
              <a:gd name="connsiteY21" fmla="*/ 901700 h 6858000"/>
              <a:gd name="connsiteX22" fmla="*/ 4638271 w 4693698"/>
              <a:gd name="connsiteY22" fmla="*/ 942975 h 6858000"/>
              <a:gd name="connsiteX23" fmla="*/ 4618116 w 4693698"/>
              <a:gd name="connsiteY23" fmla="*/ 981075 h 6858000"/>
              <a:gd name="connsiteX24" fmla="*/ 4597961 w 4693698"/>
              <a:gd name="connsiteY24" fmla="*/ 1017587 h 6858000"/>
              <a:gd name="connsiteX25" fmla="*/ 4577806 w 4693698"/>
              <a:gd name="connsiteY25" fmla="*/ 1055687 h 6858000"/>
              <a:gd name="connsiteX26" fmla="*/ 4559330 w 4693698"/>
              <a:gd name="connsiteY26" fmla="*/ 1095375 h 6858000"/>
              <a:gd name="connsiteX27" fmla="*/ 4540854 w 4693698"/>
              <a:gd name="connsiteY27" fmla="*/ 1136650 h 6858000"/>
              <a:gd name="connsiteX28" fmla="*/ 4525739 w 4693698"/>
              <a:gd name="connsiteY28" fmla="*/ 1182687 h 6858000"/>
              <a:gd name="connsiteX29" fmla="*/ 4515661 w 4693698"/>
              <a:gd name="connsiteY29" fmla="*/ 1235075 h 6858000"/>
              <a:gd name="connsiteX30" fmla="*/ 4505583 w 4693698"/>
              <a:gd name="connsiteY30" fmla="*/ 1295400 h 6858000"/>
              <a:gd name="connsiteX31" fmla="*/ 4503903 w 4693698"/>
              <a:gd name="connsiteY31" fmla="*/ 1363662 h 6858000"/>
              <a:gd name="connsiteX32" fmla="*/ 4505583 w 4693698"/>
              <a:gd name="connsiteY32" fmla="*/ 1431925 h 6858000"/>
              <a:gd name="connsiteX33" fmla="*/ 4515661 w 4693698"/>
              <a:gd name="connsiteY33" fmla="*/ 1492250 h 6858000"/>
              <a:gd name="connsiteX34" fmla="*/ 4525739 w 4693698"/>
              <a:gd name="connsiteY34" fmla="*/ 1544637 h 6858000"/>
              <a:gd name="connsiteX35" fmla="*/ 4540854 w 4693698"/>
              <a:gd name="connsiteY35" fmla="*/ 1589087 h 6858000"/>
              <a:gd name="connsiteX36" fmla="*/ 4559330 w 4693698"/>
              <a:gd name="connsiteY36" fmla="*/ 1631950 h 6858000"/>
              <a:gd name="connsiteX37" fmla="*/ 4577806 w 4693698"/>
              <a:gd name="connsiteY37" fmla="*/ 1671637 h 6858000"/>
              <a:gd name="connsiteX38" fmla="*/ 4597961 w 4693698"/>
              <a:gd name="connsiteY38" fmla="*/ 1708150 h 6858000"/>
              <a:gd name="connsiteX39" fmla="*/ 4618116 w 4693698"/>
              <a:gd name="connsiteY39" fmla="*/ 1743075 h 6858000"/>
              <a:gd name="connsiteX40" fmla="*/ 4638271 w 4693698"/>
              <a:gd name="connsiteY40" fmla="*/ 1782762 h 6858000"/>
              <a:gd name="connsiteX41" fmla="*/ 4655067 w 4693698"/>
              <a:gd name="connsiteY41" fmla="*/ 1824037 h 6858000"/>
              <a:gd name="connsiteX42" fmla="*/ 4670184 w 4693698"/>
              <a:gd name="connsiteY42" fmla="*/ 1870075 h 6858000"/>
              <a:gd name="connsiteX43" fmla="*/ 4681941 w 4693698"/>
              <a:gd name="connsiteY43" fmla="*/ 1922462 h 6858000"/>
              <a:gd name="connsiteX44" fmla="*/ 4690339 w 4693698"/>
              <a:gd name="connsiteY44" fmla="*/ 1982787 h 6858000"/>
              <a:gd name="connsiteX45" fmla="*/ 4693698 w 4693698"/>
              <a:gd name="connsiteY45" fmla="*/ 2051050 h 6858000"/>
              <a:gd name="connsiteX46" fmla="*/ 4690339 w 4693698"/>
              <a:gd name="connsiteY46" fmla="*/ 2119312 h 6858000"/>
              <a:gd name="connsiteX47" fmla="*/ 4681941 w 4693698"/>
              <a:gd name="connsiteY47" fmla="*/ 2179637 h 6858000"/>
              <a:gd name="connsiteX48" fmla="*/ 4670184 w 4693698"/>
              <a:gd name="connsiteY48" fmla="*/ 2232025 h 6858000"/>
              <a:gd name="connsiteX49" fmla="*/ 4655067 w 4693698"/>
              <a:gd name="connsiteY49" fmla="*/ 2278062 h 6858000"/>
              <a:gd name="connsiteX50" fmla="*/ 4638271 w 4693698"/>
              <a:gd name="connsiteY50" fmla="*/ 2319337 h 6858000"/>
              <a:gd name="connsiteX51" fmla="*/ 4618116 w 4693698"/>
              <a:gd name="connsiteY51" fmla="*/ 2359025 h 6858000"/>
              <a:gd name="connsiteX52" fmla="*/ 4597961 w 4693698"/>
              <a:gd name="connsiteY52" fmla="*/ 2395537 h 6858000"/>
              <a:gd name="connsiteX53" fmla="*/ 4577806 w 4693698"/>
              <a:gd name="connsiteY53" fmla="*/ 2433637 h 6858000"/>
              <a:gd name="connsiteX54" fmla="*/ 4559330 w 4693698"/>
              <a:gd name="connsiteY54" fmla="*/ 2471737 h 6858000"/>
              <a:gd name="connsiteX55" fmla="*/ 4540854 w 4693698"/>
              <a:gd name="connsiteY55" fmla="*/ 2513012 h 6858000"/>
              <a:gd name="connsiteX56" fmla="*/ 4525739 w 4693698"/>
              <a:gd name="connsiteY56" fmla="*/ 2560637 h 6858000"/>
              <a:gd name="connsiteX57" fmla="*/ 4515661 w 4693698"/>
              <a:gd name="connsiteY57" fmla="*/ 2613025 h 6858000"/>
              <a:gd name="connsiteX58" fmla="*/ 4505583 w 4693698"/>
              <a:gd name="connsiteY58" fmla="*/ 2671762 h 6858000"/>
              <a:gd name="connsiteX59" fmla="*/ 4503903 w 4693698"/>
              <a:gd name="connsiteY59" fmla="*/ 2741612 h 6858000"/>
              <a:gd name="connsiteX60" fmla="*/ 4505583 w 4693698"/>
              <a:gd name="connsiteY60" fmla="*/ 2809875 h 6858000"/>
              <a:gd name="connsiteX61" fmla="*/ 4515661 w 4693698"/>
              <a:gd name="connsiteY61" fmla="*/ 2868612 h 6858000"/>
              <a:gd name="connsiteX62" fmla="*/ 4525739 w 4693698"/>
              <a:gd name="connsiteY62" fmla="*/ 2922587 h 6858000"/>
              <a:gd name="connsiteX63" fmla="*/ 4540854 w 4693698"/>
              <a:gd name="connsiteY63" fmla="*/ 2967037 h 6858000"/>
              <a:gd name="connsiteX64" fmla="*/ 4559330 w 4693698"/>
              <a:gd name="connsiteY64" fmla="*/ 3009900 h 6858000"/>
              <a:gd name="connsiteX65" fmla="*/ 4577806 w 4693698"/>
              <a:gd name="connsiteY65" fmla="*/ 3046412 h 6858000"/>
              <a:gd name="connsiteX66" fmla="*/ 4597961 w 4693698"/>
              <a:gd name="connsiteY66" fmla="*/ 3084512 h 6858000"/>
              <a:gd name="connsiteX67" fmla="*/ 4618116 w 4693698"/>
              <a:gd name="connsiteY67" fmla="*/ 3121025 h 6858000"/>
              <a:gd name="connsiteX68" fmla="*/ 4638271 w 4693698"/>
              <a:gd name="connsiteY68" fmla="*/ 3160712 h 6858000"/>
              <a:gd name="connsiteX69" fmla="*/ 4655067 w 4693698"/>
              <a:gd name="connsiteY69" fmla="*/ 3201987 h 6858000"/>
              <a:gd name="connsiteX70" fmla="*/ 4670184 w 4693698"/>
              <a:gd name="connsiteY70" fmla="*/ 3248025 h 6858000"/>
              <a:gd name="connsiteX71" fmla="*/ 4681941 w 4693698"/>
              <a:gd name="connsiteY71" fmla="*/ 3300412 h 6858000"/>
              <a:gd name="connsiteX72" fmla="*/ 4690339 w 4693698"/>
              <a:gd name="connsiteY72" fmla="*/ 3360737 h 6858000"/>
              <a:gd name="connsiteX73" fmla="*/ 4693698 w 4693698"/>
              <a:gd name="connsiteY73" fmla="*/ 3427412 h 6858000"/>
              <a:gd name="connsiteX74" fmla="*/ 4690339 w 4693698"/>
              <a:gd name="connsiteY74" fmla="*/ 3497262 h 6858000"/>
              <a:gd name="connsiteX75" fmla="*/ 4681941 w 4693698"/>
              <a:gd name="connsiteY75" fmla="*/ 3557587 h 6858000"/>
              <a:gd name="connsiteX76" fmla="*/ 4670184 w 4693698"/>
              <a:gd name="connsiteY76" fmla="*/ 3609975 h 6858000"/>
              <a:gd name="connsiteX77" fmla="*/ 4655067 w 4693698"/>
              <a:gd name="connsiteY77" fmla="*/ 3656012 h 6858000"/>
              <a:gd name="connsiteX78" fmla="*/ 4638271 w 4693698"/>
              <a:gd name="connsiteY78" fmla="*/ 3697287 h 6858000"/>
              <a:gd name="connsiteX79" fmla="*/ 4618116 w 4693698"/>
              <a:gd name="connsiteY79" fmla="*/ 3736975 h 6858000"/>
              <a:gd name="connsiteX80" fmla="*/ 4577806 w 4693698"/>
              <a:gd name="connsiteY80" fmla="*/ 3811587 h 6858000"/>
              <a:gd name="connsiteX81" fmla="*/ 4559330 w 4693698"/>
              <a:gd name="connsiteY81" fmla="*/ 3848100 h 6858000"/>
              <a:gd name="connsiteX82" fmla="*/ 4540854 w 4693698"/>
              <a:gd name="connsiteY82" fmla="*/ 3890962 h 6858000"/>
              <a:gd name="connsiteX83" fmla="*/ 4525739 w 4693698"/>
              <a:gd name="connsiteY83" fmla="*/ 3935412 h 6858000"/>
              <a:gd name="connsiteX84" fmla="*/ 4515661 w 4693698"/>
              <a:gd name="connsiteY84" fmla="*/ 3987800 h 6858000"/>
              <a:gd name="connsiteX85" fmla="*/ 4505583 w 4693698"/>
              <a:gd name="connsiteY85" fmla="*/ 4048125 h 6858000"/>
              <a:gd name="connsiteX86" fmla="*/ 4503903 w 4693698"/>
              <a:gd name="connsiteY86" fmla="*/ 4116387 h 6858000"/>
              <a:gd name="connsiteX87" fmla="*/ 4505583 w 4693698"/>
              <a:gd name="connsiteY87" fmla="*/ 4186237 h 6858000"/>
              <a:gd name="connsiteX88" fmla="*/ 4515661 w 4693698"/>
              <a:gd name="connsiteY88" fmla="*/ 4244975 h 6858000"/>
              <a:gd name="connsiteX89" fmla="*/ 4525739 w 4693698"/>
              <a:gd name="connsiteY89" fmla="*/ 4297362 h 6858000"/>
              <a:gd name="connsiteX90" fmla="*/ 4540854 w 4693698"/>
              <a:gd name="connsiteY90" fmla="*/ 4343400 h 6858000"/>
              <a:gd name="connsiteX91" fmla="*/ 4559330 w 4693698"/>
              <a:gd name="connsiteY91" fmla="*/ 4386262 h 6858000"/>
              <a:gd name="connsiteX92" fmla="*/ 4577806 w 4693698"/>
              <a:gd name="connsiteY92" fmla="*/ 4424362 h 6858000"/>
              <a:gd name="connsiteX93" fmla="*/ 4618116 w 4693698"/>
              <a:gd name="connsiteY93" fmla="*/ 4498975 h 6858000"/>
              <a:gd name="connsiteX94" fmla="*/ 4638271 w 4693698"/>
              <a:gd name="connsiteY94" fmla="*/ 4537075 h 6858000"/>
              <a:gd name="connsiteX95" fmla="*/ 4655067 w 4693698"/>
              <a:gd name="connsiteY95" fmla="*/ 4579937 h 6858000"/>
              <a:gd name="connsiteX96" fmla="*/ 4670184 w 4693698"/>
              <a:gd name="connsiteY96" fmla="*/ 4625975 h 6858000"/>
              <a:gd name="connsiteX97" fmla="*/ 4681941 w 4693698"/>
              <a:gd name="connsiteY97" fmla="*/ 4678362 h 6858000"/>
              <a:gd name="connsiteX98" fmla="*/ 4690339 w 4693698"/>
              <a:gd name="connsiteY98" fmla="*/ 4738687 h 6858000"/>
              <a:gd name="connsiteX99" fmla="*/ 4693698 w 4693698"/>
              <a:gd name="connsiteY99" fmla="*/ 4806950 h 6858000"/>
              <a:gd name="connsiteX100" fmla="*/ 4690339 w 4693698"/>
              <a:gd name="connsiteY100" fmla="*/ 4875212 h 6858000"/>
              <a:gd name="connsiteX101" fmla="*/ 4681941 w 4693698"/>
              <a:gd name="connsiteY101" fmla="*/ 4935537 h 6858000"/>
              <a:gd name="connsiteX102" fmla="*/ 4670184 w 4693698"/>
              <a:gd name="connsiteY102" fmla="*/ 4987925 h 6858000"/>
              <a:gd name="connsiteX103" fmla="*/ 4655067 w 4693698"/>
              <a:gd name="connsiteY103" fmla="*/ 5033962 h 6858000"/>
              <a:gd name="connsiteX104" fmla="*/ 4638271 w 4693698"/>
              <a:gd name="connsiteY104" fmla="*/ 5075237 h 6858000"/>
              <a:gd name="connsiteX105" fmla="*/ 4618116 w 4693698"/>
              <a:gd name="connsiteY105" fmla="*/ 5114925 h 6858000"/>
              <a:gd name="connsiteX106" fmla="*/ 4597961 w 4693698"/>
              <a:gd name="connsiteY106" fmla="*/ 5149850 h 6858000"/>
              <a:gd name="connsiteX107" fmla="*/ 4577806 w 4693698"/>
              <a:gd name="connsiteY107" fmla="*/ 5186362 h 6858000"/>
              <a:gd name="connsiteX108" fmla="*/ 4559330 w 4693698"/>
              <a:gd name="connsiteY108" fmla="*/ 5226050 h 6858000"/>
              <a:gd name="connsiteX109" fmla="*/ 4540854 w 4693698"/>
              <a:gd name="connsiteY109" fmla="*/ 5268912 h 6858000"/>
              <a:gd name="connsiteX110" fmla="*/ 4525739 w 4693698"/>
              <a:gd name="connsiteY110" fmla="*/ 5313362 h 6858000"/>
              <a:gd name="connsiteX111" fmla="*/ 4515661 w 4693698"/>
              <a:gd name="connsiteY111" fmla="*/ 5365750 h 6858000"/>
              <a:gd name="connsiteX112" fmla="*/ 4505583 w 4693698"/>
              <a:gd name="connsiteY112" fmla="*/ 5426075 h 6858000"/>
              <a:gd name="connsiteX113" fmla="*/ 4503903 w 4693698"/>
              <a:gd name="connsiteY113" fmla="*/ 5494337 h 6858000"/>
              <a:gd name="connsiteX114" fmla="*/ 4505583 w 4693698"/>
              <a:gd name="connsiteY114" fmla="*/ 5562600 h 6858000"/>
              <a:gd name="connsiteX115" fmla="*/ 4515661 w 4693698"/>
              <a:gd name="connsiteY115" fmla="*/ 5622925 h 6858000"/>
              <a:gd name="connsiteX116" fmla="*/ 4525739 w 4693698"/>
              <a:gd name="connsiteY116" fmla="*/ 5675312 h 6858000"/>
              <a:gd name="connsiteX117" fmla="*/ 4540854 w 4693698"/>
              <a:gd name="connsiteY117" fmla="*/ 5721350 h 6858000"/>
              <a:gd name="connsiteX118" fmla="*/ 4559330 w 4693698"/>
              <a:gd name="connsiteY118" fmla="*/ 5762625 h 6858000"/>
              <a:gd name="connsiteX119" fmla="*/ 4577806 w 4693698"/>
              <a:gd name="connsiteY119" fmla="*/ 5802312 h 6858000"/>
              <a:gd name="connsiteX120" fmla="*/ 4597961 w 4693698"/>
              <a:gd name="connsiteY120" fmla="*/ 5840412 h 6858000"/>
              <a:gd name="connsiteX121" fmla="*/ 4618116 w 4693698"/>
              <a:gd name="connsiteY121" fmla="*/ 5876925 h 6858000"/>
              <a:gd name="connsiteX122" fmla="*/ 4638271 w 4693698"/>
              <a:gd name="connsiteY122" fmla="*/ 5915025 h 6858000"/>
              <a:gd name="connsiteX123" fmla="*/ 4655067 w 4693698"/>
              <a:gd name="connsiteY123" fmla="*/ 5956300 h 6858000"/>
              <a:gd name="connsiteX124" fmla="*/ 4670184 w 4693698"/>
              <a:gd name="connsiteY124" fmla="*/ 6003925 h 6858000"/>
              <a:gd name="connsiteX125" fmla="*/ 4681941 w 4693698"/>
              <a:gd name="connsiteY125" fmla="*/ 6056312 h 6858000"/>
              <a:gd name="connsiteX126" fmla="*/ 4690339 w 4693698"/>
              <a:gd name="connsiteY126" fmla="*/ 6113462 h 6858000"/>
              <a:gd name="connsiteX127" fmla="*/ 4693698 w 4693698"/>
              <a:gd name="connsiteY127" fmla="*/ 6183312 h 6858000"/>
              <a:gd name="connsiteX128" fmla="*/ 4690339 w 4693698"/>
              <a:gd name="connsiteY128" fmla="*/ 6251575 h 6858000"/>
              <a:gd name="connsiteX129" fmla="*/ 4681941 w 4693698"/>
              <a:gd name="connsiteY129" fmla="*/ 6311900 h 6858000"/>
              <a:gd name="connsiteX130" fmla="*/ 4670184 w 4693698"/>
              <a:gd name="connsiteY130" fmla="*/ 6361112 h 6858000"/>
              <a:gd name="connsiteX131" fmla="*/ 4655067 w 4693698"/>
              <a:gd name="connsiteY131" fmla="*/ 6407150 h 6858000"/>
              <a:gd name="connsiteX132" fmla="*/ 4638271 w 4693698"/>
              <a:gd name="connsiteY132" fmla="*/ 6448425 h 6858000"/>
              <a:gd name="connsiteX133" fmla="*/ 4619796 w 4693698"/>
              <a:gd name="connsiteY133" fmla="*/ 6488112 h 6858000"/>
              <a:gd name="connsiteX134" fmla="*/ 4601320 w 4693698"/>
              <a:gd name="connsiteY134" fmla="*/ 6523037 h 6858000"/>
              <a:gd name="connsiteX135" fmla="*/ 4581165 w 4693698"/>
              <a:gd name="connsiteY135" fmla="*/ 6561137 h 6858000"/>
              <a:gd name="connsiteX136" fmla="*/ 4561010 w 4693698"/>
              <a:gd name="connsiteY136" fmla="*/ 6597650 h 6858000"/>
              <a:gd name="connsiteX137" fmla="*/ 4544214 w 4693698"/>
              <a:gd name="connsiteY137" fmla="*/ 6640512 h 6858000"/>
              <a:gd name="connsiteX138" fmla="*/ 4527418 w 4693698"/>
              <a:gd name="connsiteY138" fmla="*/ 6683375 h 6858000"/>
              <a:gd name="connsiteX139" fmla="*/ 4517340 w 4693698"/>
              <a:gd name="connsiteY139" fmla="*/ 6735762 h 6858000"/>
              <a:gd name="connsiteX140" fmla="*/ 4508943 w 4693698"/>
              <a:gd name="connsiteY140" fmla="*/ 6791325 h 6858000"/>
              <a:gd name="connsiteX141" fmla="*/ 4503903 w 4693698"/>
              <a:gd name="connsiteY141" fmla="*/ 6858000 h 6858000"/>
              <a:gd name="connsiteX142" fmla="*/ 1582057 w 4693698"/>
              <a:gd name="connsiteY142" fmla="*/ 6858000 h 6858000"/>
              <a:gd name="connsiteX143" fmla="*/ 420914 w 4693698"/>
              <a:gd name="connsiteY143" fmla="*/ 6858000 h 6858000"/>
              <a:gd name="connsiteX144" fmla="*/ 0 w 4693698"/>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693698" h="6858000">
                <a:moveTo>
                  <a:pt x="0" y="0"/>
                </a:moveTo>
                <a:lnTo>
                  <a:pt x="420914" y="0"/>
                </a:lnTo>
                <a:lnTo>
                  <a:pt x="1582057" y="0"/>
                </a:lnTo>
                <a:lnTo>
                  <a:pt x="4503903" y="0"/>
                </a:lnTo>
                <a:lnTo>
                  <a:pt x="4508943" y="66675"/>
                </a:lnTo>
                <a:lnTo>
                  <a:pt x="4517340" y="122237"/>
                </a:lnTo>
                <a:lnTo>
                  <a:pt x="4527418" y="174625"/>
                </a:lnTo>
                <a:lnTo>
                  <a:pt x="4544214" y="217487"/>
                </a:lnTo>
                <a:lnTo>
                  <a:pt x="4561010" y="260350"/>
                </a:lnTo>
                <a:lnTo>
                  <a:pt x="4581165" y="296862"/>
                </a:lnTo>
                <a:lnTo>
                  <a:pt x="4601320" y="334962"/>
                </a:lnTo>
                <a:lnTo>
                  <a:pt x="4619796" y="369887"/>
                </a:lnTo>
                <a:lnTo>
                  <a:pt x="4638271" y="409575"/>
                </a:lnTo>
                <a:lnTo>
                  <a:pt x="4655067" y="450850"/>
                </a:lnTo>
                <a:lnTo>
                  <a:pt x="4670184" y="496887"/>
                </a:lnTo>
                <a:lnTo>
                  <a:pt x="4681941" y="546100"/>
                </a:lnTo>
                <a:lnTo>
                  <a:pt x="4690339" y="606425"/>
                </a:lnTo>
                <a:lnTo>
                  <a:pt x="4693698" y="673100"/>
                </a:lnTo>
                <a:lnTo>
                  <a:pt x="4690339" y="744537"/>
                </a:lnTo>
                <a:lnTo>
                  <a:pt x="4681941" y="801687"/>
                </a:lnTo>
                <a:lnTo>
                  <a:pt x="4670184" y="854075"/>
                </a:lnTo>
                <a:lnTo>
                  <a:pt x="4655067" y="901700"/>
                </a:lnTo>
                <a:lnTo>
                  <a:pt x="4638271" y="942975"/>
                </a:lnTo>
                <a:lnTo>
                  <a:pt x="4618116" y="981075"/>
                </a:lnTo>
                <a:lnTo>
                  <a:pt x="4597961" y="1017587"/>
                </a:lnTo>
                <a:lnTo>
                  <a:pt x="4577806" y="1055687"/>
                </a:lnTo>
                <a:lnTo>
                  <a:pt x="4559330" y="1095375"/>
                </a:lnTo>
                <a:lnTo>
                  <a:pt x="4540854" y="1136650"/>
                </a:lnTo>
                <a:lnTo>
                  <a:pt x="4525739" y="1182687"/>
                </a:lnTo>
                <a:lnTo>
                  <a:pt x="4515661" y="1235075"/>
                </a:lnTo>
                <a:lnTo>
                  <a:pt x="4505583" y="1295400"/>
                </a:lnTo>
                <a:lnTo>
                  <a:pt x="4503903" y="1363662"/>
                </a:lnTo>
                <a:lnTo>
                  <a:pt x="4505583" y="1431925"/>
                </a:lnTo>
                <a:lnTo>
                  <a:pt x="4515661" y="1492250"/>
                </a:lnTo>
                <a:lnTo>
                  <a:pt x="4525739" y="1544637"/>
                </a:lnTo>
                <a:lnTo>
                  <a:pt x="4540854" y="1589087"/>
                </a:lnTo>
                <a:lnTo>
                  <a:pt x="4559330" y="1631950"/>
                </a:lnTo>
                <a:lnTo>
                  <a:pt x="4577806" y="1671637"/>
                </a:lnTo>
                <a:lnTo>
                  <a:pt x="4597961" y="1708150"/>
                </a:lnTo>
                <a:lnTo>
                  <a:pt x="4618116" y="1743075"/>
                </a:lnTo>
                <a:lnTo>
                  <a:pt x="4638271" y="1782762"/>
                </a:lnTo>
                <a:lnTo>
                  <a:pt x="4655067" y="1824037"/>
                </a:lnTo>
                <a:lnTo>
                  <a:pt x="4670184" y="1870075"/>
                </a:lnTo>
                <a:lnTo>
                  <a:pt x="4681941" y="1922462"/>
                </a:lnTo>
                <a:lnTo>
                  <a:pt x="4690339" y="1982787"/>
                </a:lnTo>
                <a:lnTo>
                  <a:pt x="4693698" y="2051050"/>
                </a:lnTo>
                <a:lnTo>
                  <a:pt x="4690339" y="2119312"/>
                </a:lnTo>
                <a:lnTo>
                  <a:pt x="4681941" y="2179637"/>
                </a:lnTo>
                <a:lnTo>
                  <a:pt x="4670184" y="2232025"/>
                </a:lnTo>
                <a:lnTo>
                  <a:pt x="4655067" y="2278062"/>
                </a:lnTo>
                <a:lnTo>
                  <a:pt x="4638271" y="2319337"/>
                </a:lnTo>
                <a:lnTo>
                  <a:pt x="4618116" y="2359025"/>
                </a:lnTo>
                <a:lnTo>
                  <a:pt x="4597961" y="2395537"/>
                </a:lnTo>
                <a:lnTo>
                  <a:pt x="4577806" y="2433637"/>
                </a:lnTo>
                <a:lnTo>
                  <a:pt x="4559330" y="2471737"/>
                </a:lnTo>
                <a:lnTo>
                  <a:pt x="4540854" y="2513012"/>
                </a:lnTo>
                <a:lnTo>
                  <a:pt x="4525739" y="2560637"/>
                </a:lnTo>
                <a:lnTo>
                  <a:pt x="4515661" y="2613025"/>
                </a:lnTo>
                <a:lnTo>
                  <a:pt x="4505583" y="2671762"/>
                </a:lnTo>
                <a:lnTo>
                  <a:pt x="4503903" y="2741612"/>
                </a:lnTo>
                <a:lnTo>
                  <a:pt x="4505583" y="2809875"/>
                </a:lnTo>
                <a:lnTo>
                  <a:pt x="4515661" y="2868612"/>
                </a:lnTo>
                <a:lnTo>
                  <a:pt x="4525739" y="2922587"/>
                </a:lnTo>
                <a:lnTo>
                  <a:pt x="4540854" y="2967037"/>
                </a:lnTo>
                <a:lnTo>
                  <a:pt x="4559330" y="3009900"/>
                </a:lnTo>
                <a:lnTo>
                  <a:pt x="4577806" y="3046412"/>
                </a:lnTo>
                <a:lnTo>
                  <a:pt x="4597961" y="3084512"/>
                </a:lnTo>
                <a:lnTo>
                  <a:pt x="4618116" y="3121025"/>
                </a:lnTo>
                <a:lnTo>
                  <a:pt x="4638271" y="3160712"/>
                </a:lnTo>
                <a:lnTo>
                  <a:pt x="4655067" y="3201987"/>
                </a:lnTo>
                <a:lnTo>
                  <a:pt x="4670184" y="3248025"/>
                </a:lnTo>
                <a:lnTo>
                  <a:pt x="4681941" y="3300412"/>
                </a:lnTo>
                <a:lnTo>
                  <a:pt x="4690339" y="3360737"/>
                </a:lnTo>
                <a:lnTo>
                  <a:pt x="4693698" y="3427412"/>
                </a:lnTo>
                <a:lnTo>
                  <a:pt x="4690339" y="3497262"/>
                </a:lnTo>
                <a:lnTo>
                  <a:pt x="4681941" y="3557587"/>
                </a:lnTo>
                <a:lnTo>
                  <a:pt x="4670184" y="3609975"/>
                </a:lnTo>
                <a:lnTo>
                  <a:pt x="4655067" y="3656012"/>
                </a:lnTo>
                <a:lnTo>
                  <a:pt x="4638271" y="3697287"/>
                </a:lnTo>
                <a:lnTo>
                  <a:pt x="4618116" y="3736975"/>
                </a:lnTo>
                <a:lnTo>
                  <a:pt x="4577806" y="3811587"/>
                </a:lnTo>
                <a:lnTo>
                  <a:pt x="4559330" y="3848100"/>
                </a:lnTo>
                <a:lnTo>
                  <a:pt x="4540854" y="3890962"/>
                </a:lnTo>
                <a:lnTo>
                  <a:pt x="4525739" y="3935412"/>
                </a:lnTo>
                <a:lnTo>
                  <a:pt x="4515661" y="3987800"/>
                </a:lnTo>
                <a:lnTo>
                  <a:pt x="4505583" y="4048125"/>
                </a:lnTo>
                <a:lnTo>
                  <a:pt x="4503903" y="4116387"/>
                </a:lnTo>
                <a:lnTo>
                  <a:pt x="4505583" y="4186237"/>
                </a:lnTo>
                <a:lnTo>
                  <a:pt x="4515661" y="4244975"/>
                </a:lnTo>
                <a:lnTo>
                  <a:pt x="4525739" y="4297362"/>
                </a:lnTo>
                <a:lnTo>
                  <a:pt x="4540854" y="4343400"/>
                </a:lnTo>
                <a:lnTo>
                  <a:pt x="4559330" y="4386262"/>
                </a:lnTo>
                <a:lnTo>
                  <a:pt x="4577806" y="4424362"/>
                </a:lnTo>
                <a:lnTo>
                  <a:pt x="4618116" y="4498975"/>
                </a:lnTo>
                <a:lnTo>
                  <a:pt x="4638271" y="4537075"/>
                </a:lnTo>
                <a:lnTo>
                  <a:pt x="4655067" y="4579937"/>
                </a:lnTo>
                <a:lnTo>
                  <a:pt x="4670184" y="4625975"/>
                </a:lnTo>
                <a:lnTo>
                  <a:pt x="4681941" y="4678362"/>
                </a:lnTo>
                <a:lnTo>
                  <a:pt x="4690339" y="4738687"/>
                </a:lnTo>
                <a:lnTo>
                  <a:pt x="4693698" y="4806950"/>
                </a:lnTo>
                <a:lnTo>
                  <a:pt x="4690339" y="4875212"/>
                </a:lnTo>
                <a:lnTo>
                  <a:pt x="4681941" y="4935537"/>
                </a:lnTo>
                <a:lnTo>
                  <a:pt x="4670184" y="4987925"/>
                </a:lnTo>
                <a:lnTo>
                  <a:pt x="4655067" y="5033962"/>
                </a:lnTo>
                <a:lnTo>
                  <a:pt x="4638271" y="5075237"/>
                </a:lnTo>
                <a:lnTo>
                  <a:pt x="4618116" y="5114925"/>
                </a:lnTo>
                <a:lnTo>
                  <a:pt x="4597961" y="5149850"/>
                </a:lnTo>
                <a:lnTo>
                  <a:pt x="4577806" y="5186362"/>
                </a:lnTo>
                <a:lnTo>
                  <a:pt x="4559330" y="5226050"/>
                </a:lnTo>
                <a:lnTo>
                  <a:pt x="4540854" y="5268912"/>
                </a:lnTo>
                <a:lnTo>
                  <a:pt x="4525739" y="5313362"/>
                </a:lnTo>
                <a:lnTo>
                  <a:pt x="4515661" y="5365750"/>
                </a:lnTo>
                <a:lnTo>
                  <a:pt x="4505583" y="5426075"/>
                </a:lnTo>
                <a:lnTo>
                  <a:pt x="4503903" y="5494337"/>
                </a:lnTo>
                <a:lnTo>
                  <a:pt x="4505583" y="5562600"/>
                </a:lnTo>
                <a:lnTo>
                  <a:pt x="4515661" y="5622925"/>
                </a:lnTo>
                <a:lnTo>
                  <a:pt x="4525739" y="5675312"/>
                </a:lnTo>
                <a:lnTo>
                  <a:pt x="4540854" y="5721350"/>
                </a:lnTo>
                <a:lnTo>
                  <a:pt x="4559330" y="5762625"/>
                </a:lnTo>
                <a:lnTo>
                  <a:pt x="4577806" y="5802312"/>
                </a:lnTo>
                <a:lnTo>
                  <a:pt x="4597961" y="5840412"/>
                </a:lnTo>
                <a:lnTo>
                  <a:pt x="4618116" y="5876925"/>
                </a:lnTo>
                <a:lnTo>
                  <a:pt x="4638271" y="5915025"/>
                </a:lnTo>
                <a:lnTo>
                  <a:pt x="4655067" y="5956300"/>
                </a:lnTo>
                <a:lnTo>
                  <a:pt x="4670184" y="6003925"/>
                </a:lnTo>
                <a:lnTo>
                  <a:pt x="4681941" y="6056312"/>
                </a:lnTo>
                <a:lnTo>
                  <a:pt x="4690339" y="6113462"/>
                </a:lnTo>
                <a:lnTo>
                  <a:pt x="4693698" y="6183312"/>
                </a:lnTo>
                <a:lnTo>
                  <a:pt x="4690339" y="6251575"/>
                </a:lnTo>
                <a:lnTo>
                  <a:pt x="4681941" y="6311900"/>
                </a:lnTo>
                <a:lnTo>
                  <a:pt x="4670184" y="6361112"/>
                </a:lnTo>
                <a:lnTo>
                  <a:pt x="4655067" y="6407150"/>
                </a:lnTo>
                <a:lnTo>
                  <a:pt x="4638271" y="6448425"/>
                </a:lnTo>
                <a:lnTo>
                  <a:pt x="4619796" y="6488112"/>
                </a:lnTo>
                <a:lnTo>
                  <a:pt x="4601320" y="6523037"/>
                </a:lnTo>
                <a:lnTo>
                  <a:pt x="4581165" y="6561137"/>
                </a:lnTo>
                <a:lnTo>
                  <a:pt x="4561010" y="6597650"/>
                </a:lnTo>
                <a:lnTo>
                  <a:pt x="4544214" y="6640512"/>
                </a:lnTo>
                <a:lnTo>
                  <a:pt x="4527418" y="6683375"/>
                </a:lnTo>
                <a:lnTo>
                  <a:pt x="4517340" y="6735762"/>
                </a:lnTo>
                <a:lnTo>
                  <a:pt x="4508943" y="6791325"/>
                </a:lnTo>
                <a:lnTo>
                  <a:pt x="4503903" y="6858000"/>
                </a:lnTo>
                <a:lnTo>
                  <a:pt x="1582057" y="6858000"/>
                </a:lnTo>
                <a:lnTo>
                  <a:pt x="420914" y="6858000"/>
                </a:lnTo>
                <a:lnTo>
                  <a:pt x="0" y="6858000"/>
                </a:lnTo>
                <a:close/>
              </a:path>
            </a:pathLst>
          </a:custGeom>
          <a:solidFill>
            <a:schemeClr val="tx1"/>
          </a:solidFill>
          <a:ln w="0">
            <a:noFill/>
            <a:prstDash val="solid"/>
            <a:round/>
            <a:headEnd/>
            <a:tailEnd/>
          </a:ln>
        </p:spPr>
        <p:txBody>
          <a:bodyPr wrap="square">
            <a:noAutofit/>
          </a:bodyPr>
          <a:lstStyle/>
          <a:p>
            <a:endParaRPr lang="en-US" dirty="0"/>
          </a:p>
        </p:txBody>
      </p:sp>
      <p:sp>
        <p:nvSpPr>
          <p:cNvPr id="6155" name="Freeform: Shape 6154">
            <a:extLst>
              <a:ext uri="{FF2B5EF4-FFF2-40B4-BE49-F238E27FC236}">
                <a16:creationId xmlns:a16="http://schemas.microsoft.com/office/drawing/2014/main" id="{4B9FAFB2-BEB5-4848-8018-BCAD99E2E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838076" cy="6858000"/>
          </a:xfrm>
          <a:custGeom>
            <a:avLst/>
            <a:gdLst>
              <a:gd name="connsiteX0" fmla="*/ 4838076 w 4838076"/>
              <a:gd name="connsiteY0" fmla="*/ 0 h 6858000"/>
              <a:gd name="connsiteX1" fmla="*/ 4417162 w 4838076"/>
              <a:gd name="connsiteY1" fmla="*/ 0 h 6858000"/>
              <a:gd name="connsiteX2" fmla="*/ 3459219 w 4838076"/>
              <a:gd name="connsiteY2" fmla="*/ 0 h 6858000"/>
              <a:gd name="connsiteX3" fmla="*/ 334174 w 4838076"/>
              <a:gd name="connsiteY3" fmla="*/ 0 h 6858000"/>
              <a:gd name="connsiteX4" fmla="*/ 334173 w 4838076"/>
              <a:gd name="connsiteY4" fmla="*/ 0 h 6858000"/>
              <a:gd name="connsiteX5" fmla="*/ 189795 w 4838076"/>
              <a:gd name="connsiteY5" fmla="*/ 0 h 6858000"/>
              <a:gd name="connsiteX6" fmla="*/ 184756 w 4838076"/>
              <a:gd name="connsiteY6" fmla="*/ 66675 h 6858000"/>
              <a:gd name="connsiteX7" fmla="*/ 176358 w 4838076"/>
              <a:gd name="connsiteY7" fmla="*/ 122237 h 6858000"/>
              <a:gd name="connsiteX8" fmla="*/ 166281 w 4838076"/>
              <a:gd name="connsiteY8" fmla="*/ 174625 h 6858000"/>
              <a:gd name="connsiteX9" fmla="*/ 149485 w 4838076"/>
              <a:gd name="connsiteY9" fmla="*/ 217487 h 6858000"/>
              <a:gd name="connsiteX10" fmla="*/ 132689 w 4838076"/>
              <a:gd name="connsiteY10" fmla="*/ 260350 h 6858000"/>
              <a:gd name="connsiteX11" fmla="*/ 112534 w 4838076"/>
              <a:gd name="connsiteY11" fmla="*/ 296862 h 6858000"/>
              <a:gd name="connsiteX12" fmla="*/ 92379 w 4838076"/>
              <a:gd name="connsiteY12" fmla="*/ 334962 h 6858000"/>
              <a:gd name="connsiteX13" fmla="*/ 73903 w 4838076"/>
              <a:gd name="connsiteY13" fmla="*/ 369887 h 6858000"/>
              <a:gd name="connsiteX14" fmla="*/ 55427 w 4838076"/>
              <a:gd name="connsiteY14" fmla="*/ 409575 h 6858000"/>
              <a:gd name="connsiteX15" fmla="*/ 38632 w 4838076"/>
              <a:gd name="connsiteY15" fmla="*/ 450850 h 6858000"/>
              <a:gd name="connsiteX16" fmla="*/ 23515 w 4838076"/>
              <a:gd name="connsiteY16" fmla="*/ 496887 h 6858000"/>
              <a:gd name="connsiteX17" fmla="*/ 11758 w 4838076"/>
              <a:gd name="connsiteY17" fmla="*/ 546100 h 6858000"/>
              <a:gd name="connsiteX18" fmla="*/ 3359 w 4838076"/>
              <a:gd name="connsiteY18" fmla="*/ 606425 h 6858000"/>
              <a:gd name="connsiteX19" fmla="*/ 0 w 4838076"/>
              <a:gd name="connsiteY19" fmla="*/ 673100 h 6858000"/>
              <a:gd name="connsiteX20" fmla="*/ 3359 w 4838076"/>
              <a:gd name="connsiteY20" fmla="*/ 744537 h 6858000"/>
              <a:gd name="connsiteX21" fmla="*/ 11758 w 4838076"/>
              <a:gd name="connsiteY21" fmla="*/ 801687 h 6858000"/>
              <a:gd name="connsiteX22" fmla="*/ 23515 w 4838076"/>
              <a:gd name="connsiteY22" fmla="*/ 854075 h 6858000"/>
              <a:gd name="connsiteX23" fmla="*/ 38632 w 4838076"/>
              <a:gd name="connsiteY23" fmla="*/ 901700 h 6858000"/>
              <a:gd name="connsiteX24" fmla="*/ 55427 w 4838076"/>
              <a:gd name="connsiteY24" fmla="*/ 942975 h 6858000"/>
              <a:gd name="connsiteX25" fmla="*/ 75583 w 4838076"/>
              <a:gd name="connsiteY25" fmla="*/ 981075 h 6858000"/>
              <a:gd name="connsiteX26" fmla="*/ 95738 w 4838076"/>
              <a:gd name="connsiteY26" fmla="*/ 1017587 h 6858000"/>
              <a:gd name="connsiteX27" fmla="*/ 115893 w 4838076"/>
              <a:gd name="connsiteY27" fmla="*/ 1055687 h 6858000"/>
              <a:gd name="connsiteX28" fmla="*/ 134368 w 4838076"/>
              <a:gd name="connsiteY28" fmla="*/ 1095375 h 6858000"/>
              <a:gd name="connsiteX29" fmla="*/ 152844 w 4838076"/>
              <a:gd name="connsiteY29" fmla="*/ 1136650 h 6858000"/>
              <a:gd name="connsiteX30" fmla="*/ 167960 w 4838076"/>
              <a:gd name="connsiteY30" fmla="*/ 1182687 h 6858000"/>
              <a:gd name="connsiteX31" fmla="*/ 178038 w 4838076"/>
              <a:gd name="connsiteY31" fmla="*/ 1235075 h 6858000"/>
              <a:gd name="connsiteX32" fmla="*/ 188115 w 4838076"/>
              <a:gd name="connsiteY32" fmla="*/ 1295400 h 6858000"/>
              <a:gd name="connsiteX33" fmla="*/ 189795 w 4838076"/>
              <a:gd name="connsiteY33" fmla="*/ 1363662 h 6858000"/>
              <a:gd name="connsiteX34" fmla="*/ 188115 w 4838076"/>
              <a:gd name="connsiteY34" fmla="*/ 1431925 h 6858000"/>
              <a:gd name="connsiteX35" fmla="*/ 178038 w 4838076"/>
              <a:gd name="connsiteY35" fmla="*/ 1492250 h 6858000"/>
              <a:gd name="connsiteX36" fmla="*/ 167960 w 4838076"/>
              <a:gd name="connsiteY36" fmla="*/ 1544637 h 6858000"/>
              <a:gd name="connsiteX37" fmla="*/ 152844 w 4838076"/>
              <a:gd name="connsiteY37" fmla="*/ 1589087 h 6858000"/>
              <a:gd name="connsiteX38" fmla="*/ 134368 w 4838076"/>
              <a:gd name="connsiteY38" fmla="*/ 1631950 h 6858000"/>
              <a:gd name="connsiteX39" fmla="*/ 115893 w 4838076"/>
              <a:gd name="connsiteY39" fmla="*/ 1671637 h 6858000"/>
              <a:gd name="connsiteX40" fmla="*/ 95738 w 4838076"/>
              <a:gd name="connsiteY40" fmla="*/ 1708150 h 6858000"/>
              <a:gd name="connsiteX41" fmla="*/ 75583 w 4838076"/>
              <a:gd name="connsiteY41" fmla="*/ 1743075 h 6858000"/>
              <a:gd name="connsiteX42" fmla="*/ 55427 w 4838076"/>
              <a:gd name="connsiteY42" fmla="*/ 1782762 h 6858000"/>
              <a:gd name="connsiteX43" fmla="*/ 38632 w 4838076"/>
              <a:gd name="connsiteY43" fmla="*/ 1824037 h 6858000"/>
              <a:gd name="connsiteX44" fmla="*/ 23515 w 4838076"/>
              <a:gd name="connsiteY44" fmla="*/ 1870075 h 6858000"/>
              <a:gd name="connsiteX45" fmla="*/ 11758 w 4838076"/>
              <a:gd name="connsiteY45" fmla="*/ 1922462 h 6858000"/>
              <a:gd name="connsiteX46" fmla="*/ 3359 w 4838076"/>
              <a:gd name="connsiteY46" fmla="*/ 1982787 h 6858000"/>
              <a:gd name="connsiteX47" fmla="*/ 0 w 4838076"/>
              <a:gd name="connsiteY47" fmla="*/ 2051050 h 6858000"/>
              <a:gd name="connsiteX48" fmla="*/ 3359 w 4838076"/>
              <a:gd name="connsiteY48" fmla="*/ 2119312 h 6858000"/>
              <a:gd name="connsiteX49" fmla="*/ 11758 w 4838076"/>
              <a:gd name="connsiteY49" fmla="*/ 2179637 h 6858000"/>
              <a:gd name="connsiteX50" fmla="*/ 23515 w 4838076"/>
              <a:gd name="connsiteY50" fmla="*/ 2232025 h 6858000"/>
              <a:gd name="connsiteX51" fmla="*/ 38632 w 4838076"/>
              <a:gd name="connsiteY51" fmla="*/ 2278062 h 6858000"/>
              <a:gd name="connsiteX52" fmla="*/ 55427 w 4838076"/>
              <a:gd name="connsiteY52" fmla="*/ 2319337 h 6858000"/>
              <a:gd name="connsiteX53" fmla="*/ 75583 w 4838076"/>
              <a:gd name="connsiteY53" fmla="*/ 2359025 h 6858000"/>
              <a:gd name="connsiteX54" fmla="*/ 95738 w 4838076"/>
              <a:gd name="connsiteY54" fmla="*/ 2395537 h 6858000"/>
              <a:gd name="connsiteX55" fmla="*/ 115893 w 4838076"/>
              <a:gd name="connsiteY55" fmla="*/ 2433637 h 6858000"/>
              <a:gd name="connsiteX56" fmla="*/ 134368 w 4838076"/>
              <a:gd name="connsiteY56" fmla="*/ 2471737 h 6858000"/>
              <a:gd name="connsiteX57" fmla="*/ 152844 w 4838076"/>
              <a:gd name="connsiteY57" fmla="*/ 2513012 h 6858000"/>
              <a:gd name="connsiteX58" fmla="*/ 167960 w 4838076"/>
              <a:gd name="connsiteY58" fmla="*/ 2560637 h 6858000"/>
              <a:gd name="connsiteX59" fmla="*/ 178038 w 4838076"/>
              <a:gd name="connsiteY59" fmla="*/ 2613025 h 6858000"/>
              <a:gd name="connsiteX60" fmla="*/ 188115 w 4838076"/>
              <a:gd name="connsiteY60" fmla="*/ 2671762 h 6858000"/>
              <a:gd name="connsiteX61" fmla="*/ 189795 w 4838076"/>
              <a:gd name="connsiteY61" fmla="*/ 2741612 h 6858000"/>
              <a:gd name="connsiteX62" fmla="*/ 188115 w 4838076"/>
              <a:gd name="connsiteY62" fmla="*/ 2809875 h 6858000"/>
              <a:gd name="connsiteX63" fmla="*/ 178038 w 4838076"/>
              <a:gd name="connsiteY63" fmla="*/ 2868612 h 6858000"/>
              <a:gd name="connsiteX64" fmla="*/ 167960 w 4838076"/>
              <a:gd name="connsiteY64" fmla="*/ 2922587 h 6858000"/>
              <a:gd name="connsiteX65" fmla="*/ 152844 w 4838076"/>
              <a:gd name="connsiteY65" fmla="*/ 2967037 h 6858000"/>
              <a:gd name="connsiteX66" fmla="*/ 134368 w 4838076"/>
              <a:gd name="connsiteY66" fmla="*/ 3009900 h 6858000"/>
              <a:gd name="connsiteX67" fmla="*/ 115893 w 4838076"/>
              <a:gd name="connsiteY67" fmla="*/ 3046412 h 6858000"/>
              <a:gd name="connsiteX68" fmla="*/ 95738 w 4838076"/>
              <a:gd name="connsiteY68" fmla="*/ 3084512 h 6858000"/>
              <a:gd name="connsiteX69" fmla="*/ 75583 w 4838076"/>
              <a:gd name="connsiteY69" fmla="*/ 3121025 h 6858000"/>
              <a:gd name="connsiteX70" fmla="*/ 55427 w 4838076"/>
              <a:gd name="connsiteY70" fmla="*/ 3160712 h 6858000"/>
              <a:gd name="connsiteX71" fmla="*/ 38632 w 4838076"/>
              <a:gd name="connsiteY71" fmla="*/ 3201987 h 6858000"/>
              <a:gd name="connsiteX72" fmla="*/ 23515 w 4838076"/>
              <a:gd name="connsiteY72" fmla="*/ 3248025 h 6858000"/>
              <a:gd name="connsiteX73" fmla="*/ 11758 w 4838076"/>
              <a:gd name="connsiteY73" fmla="*/ 3300412 h 6858000"/>
              <a:gd name="connsiteX74" fmla="*/ 3359 w 4838076"/>
              <a:gd name="connsiteY74" fmla="*/ 3360737 h 6858000"/>
              <a:gd name="connsiteX75" fmla="*/ 0 w 4838076"/>
              <a:gd name="connsiteY75" fmla="*/ 3427412 h 6858000"/>
              <a:gd name="connsiteX76" fmla="*/ 3359 w 4838076"/>
              <a:gd name="connsiteY76" fmla="*/ 3497262 h 6858000"/>
              <a:gd name="connsiteX77" fmla="*/ 11758 w 4838076"/>
              <a:gd name="connsiteY77" fmla="*/ 3557587 h 6858000"/>
              <a:gd name="connsiteX78" fmla="*/ 23515 w 4838076"/>
              <a:gd name="connsiteY78" fmla="*/ 3609975 h 6858000"/>
              <a:gd name="connsiteX79" fmla="*/ 38632 w 4838076"/>
              <a:gd name="connsiteY79" fmla="*/ 3656012 h 6858000"/>
              <a:gd name="connsiteX80" fmla="*/ 55427 w 4838076"/>
              <a:gd name="connsiteY80" fmla="*/ 3697287 h 6858000"/>
              <a:gd name="connsiteX81" fmla="*/ 75583 w 4838076"/>
              <a:gd name="connsiteY81" fmla="*/ 3736975 h 6858000"/>
              <a:gd name="connsiteX82" fmla="*/ 115893 w 4838076"/>
              <a:gd name="connsiteY82" fmla="*/ 3811587 h 6858000"/>
              <a:gd name="connsiteX83" fmla="*/ 134368 w 4838076"/>
              <a:gd name="connsiteY83" fmla="*/ 3848100 h 6858000"/>
              <a:gd name="connsiteX84" fmla="*/ 152844 w 4838076"/>
              <a:gd name="connsiteY84" fmla="*/ 3890962 h 6858000"/>
              <a:gd name="connsiteX85" fmla="*/ 167960 w 4838076"/>
              <a:gd name="connsiteY85" fmla="*/ 3935412 h 6858000"/>
              <a:gd name="connsiteX86" fmla="*/ 178038 w 4838076"/>
              <a:gd name="connsiteY86" fmla="*/ 3987800 h 6858000"/>
              <a:gd name="connsiteX87" fmla="*/ 188115 w 4838076"/>
              <a:gd name="connsiteY87" fmla="*/ 4048125 h 6858000"/>
              <a:gd name="connsiteX88" fmla="*/ 189795 w 4838076"/>
              <a:gd name="connsiteY88" fmla="*/ 4116387 h 6858000"/>
              <a:gd name="connsiteX89" fmla="*/ 188115 w 4838076"/>
              <a:gd name="connsiteY89" fmla="*/ 4186237 h 6858000"/>
              <a:gd name="connsiteX90" fmla="*/ 178038 w 4838076"/>
              <a:gd name="connsiteY90" fmla="*/ 4244975 h 6858000"/>
              <a:gd name="connsiteX91" fmla="*/ 167960 w 4838076"/>
              <a:gd name="connsiteY91" fmla="*/ 4297362 h 6858000"/>
              <a:gd name="connsiteX92" fmla="*/ 152844 w 4838076"/>
              <a:gd name="connsiteY92" fmla="*/ 4343400 h 6858000"/>
              <a:gd name="connsiteX93" fmla="*/ 134368 w 4838076"/>
              <a:gd name="connsiteY93" fmla="*/ 4386262 h 6858000"/>
              <a:gd name="connsiteX94" fmla="*/ 115893 w 4838076"/>
              <a:gd name="connsiteY94" fmla="*/ 4424362 h 6858000"/>
              <a:gd name="connsiteX95" fmla="*/ 75583 w 4838076"/>
              <a:gd name="connsiteY95" fmla="*/ 4498975 h 6858000"/>
              <a:gd name="connsiteX96" fmla="*/ 55427 w 4838076"/>
              <a:gd name="connsiteY96" fmla="*/ 4537075 h 6858000"/>
              <a:gd name="connsiteX97" fmla="*/ 38632 w 4838076"/>
              <a:gd name="connsiteY97" fmla="*/ 4579937 h 6858000"/>
              <a:gd name="connsiteX98" fmla="*/ 23515 w 4838076"/>
              <a:gd name="connsiteY98" fmla="*/ 4625975 h 6858000"/>
              <a:gd name="connsiteX99" fmla="*/ 11758 w 4838076"/>
              <a:gd name="connsiteY99" fmla="*/ 4678362 h 6858000"/>
              <a:gd name="connsiteX100" fmla="*/ 3359 w 4838076"/>
              <a:gd name="connsiteY100" fmla="*/ 4738687 h 6858000"/>
              <a:gd name="connsiteX101" fmla="*/ 0 w 4838076"/>
              <a:gd name="connsiteY101" fmla="*/ 4806950 h 6858000"/>
              <a:gd name="connsiteX102" fmla="*/ 3359 w 4838076"/>
              <a:gd name="connsiteY102" fmla="*/ 4875212 h 6858000"/>
              <a:gd name="connsiteX103" fmla="*/ 11758 w 4838076"/>
              <a:gd name="connsiteY103" fmla="*/ 4935537 h 6858000"/>
              <a:gd name="connsiteX104" fmla="*/ 23515 w 4838076"/>
              <a:gd name="connsiteY104" fmla="*/ 4987925 h 6858000"/>
              <a:gd name="connsiteX105" fmla="*/ 38632 w 4838076"/>
              <a:gd name="connsiteY105" fmla="*/ 5033962 h 6858000"/>
              <a:gd name="connsiteX106" fmla="*/ 55427 w 4838076"/>
              <a:gd name="connsiteY106" fmla="*/ 5075237 h 6858000"/>
              <a:gd name="connsiteX107" fmla="*/ 75583 w 4838076"/>
              <a:gd name="connsiteY107" fmla="*/ 5114925 h 6858000"/>
              <a:gd name="connsiteX108" fmla="*/ 95738 w 4838076"/>
              <a:gd name="connsiteY108" fmla="*/ 5149850 h 6858000"/>
              <a:gd name="connsiteX109" fmla="*/ 115893 w 4838076"/>
              <a:gd name="connsiteY109" fmla="*/ 5186362 h 6858000"/>
              <a:gd name="connsiteX110" fmla="*/ 134368 w 4838076"/>
              <a:gd name="connsiteY110" fmla="*/ 5226050 h 6858000"/>
              <a:gd name="connsiteX111" fmla="*/ 152844 w 4838076"/>
              <a:gd name="connsiteY111" fmla="*/ 5268912 h 6858000"/>
              <a:gd name="connsiteX112" fmla="*/ 167960 w 4838076"/>
              <a:gd name="connsiteY112" fmla="*/ 5313362 h 6858000"/>
              <a:gd name="connsiteX113" fmla="*/ 178038 w 4838076"/>
              <a:gd name="connsiteY113" fmla="*/ 5365750 h 6858000"/>
              <a:gd name="connsiteX114" fmla="*/ 188115 w 4838076"/>
              <a:gd name="connsiteY114" fmla="*/ 5426075 h 6858000"/>
              <a:gd name="connsiteX115" fmla="*/ 189795 w 4838076"/>
              <a:gd name="connsiteY115" fmla="*/ 5494337 h 6858000"/>
              <a:gd name="connsiteX116" fmla="*/ 188115 w 4838076"/>
              <a:gd name="connsiteY116" fmla="*/ 5562600 h 6858000"/>
              <a:gd name="connsiteX117" fmla="*/ 178038 w 4838076"/>
              <a:gd name="connsiteY117" fmla="*/ 5622925 h 6858000"/>
              <a:gd name="connsiteX118" fmla="*/ 167960 w 4838076"/>
              <a:gd name="connsiteY118" fmla="*/ 5675312 h 6858000"/>
              <a:gd name="connsiteX119" fmla="*/ 152844 w 4838076"/>
              <a:gd name="connsiteY119" fmla="*/ 5721350 h 6858000"/>
              <a:gd name="connsiteX120" fmla="*/ 134368 w 4838076"/>
              <a:gd name="connsiteY120" fmla="*/ 5762625 h 6858000"/>
              <a:gd name="connsiteX121" fmla="*/ 115893 w 4838076"/>
              <a:gd name="connsiteY121" fmla="*/ 5802312 h 6858000"/>
              <a:gd name="connsiteX122" fmla="*/ 95738 w 4838076"/>
              <a:gd name="connsiteY122" fmla="*/ 5840412 h 6858000"/>
              <a:gd name="connsiteX123" fmla="*/ 75583 w 4838076"/>
              <a:gd name="connsiteY123" fmla="*/ 5876925 h 6858000"/>
              <a:gd name="connsiteX124" fmla="*/ 55427 w 4838076"/>
              <a:gd name="connsiteY124" fmla="*/ 5915025 h 6858000"/>
              <a:gd name="connsiteX125" fmla="*/ 38632 w 4838076"/>
              <a:gd name="connsiteY125" fmla="*/ 5956300 h 6858000"/>
              <a:gd name="connsiteX126" fmla="*/ 23515 w 4838076"/>
              <a:gd name="connsiteY126" fmla="*/ 6003925 h 6858000"/>
              <a:gd name="connsiteX127" fmla="*/ 11758 w 4838076"/>
              <a:gd name="connsiteY127" fmla="*/ 6056312 h 6858000"/>
              <a:gd name="connsiteX128" fmla="*/ 3359 w 4838076"/>
              <a:gd name="connsiteY128" fmla="*/ 6113462 h 6858000"/>
              <a:gd name="connsiteX129" fmla="*/ 0 w 4838076"/>
              <a:gd name="connsiteY129" fmla="*/ 6183312 h 6858000"/>
              <a:gd name="connsiteX130" fmla="*/ 3359 w 4838076"/>
              <a:gd name="connsiteY130" fmla="*/ 6251575 h 6858000"/>
              <a:gd name="connsiteX131" fmla="*/ 11758 w 4838076"/>
              <a:gd name="connsiteY131" fmla="*/ 6311900 h 6858000"/>
              <a:gd name="connsiteX132" fmla="*/ 23515 w 4838076"/>
              <a:gd name="connsiteY132" fmla="*/ 6361112 h 6858000"/>
              <a:gd name="connsiteX133" fmla="*/ 38632 w 4838076"/>
              <a:gd name="connsiteY133" fmla="*/ 6407150 h 6858000"/>
              <a:gd name="connsiteX134" fmla="*/ 55427 w 4838076"/>
              <a:gd name="connsiteY134" fmla="*/ 6448425 h 6858000"/>
              <a:gd name="connsiteX135" fmla="*/ 73903 w 4838076"/>
              <a:gd name="connsiteY135" fmla="*/ 6488112 h 6858000"/>
              <a:gd name="connsiteX136" fmla="*/ 92379 w 4838076"/>
              <a:gd name="connsiteY136" fmla="*/ 6523037 h 6858000"/>
              <a:gd name="connsiteX137" fmla="*/ 112534 w 4838076"/>
              <a:gd name="connsiteY137" fmla="*/ 6561137 h 6858000"/>
              <a:gd name="connsiteX138" fmla="*/ 132689 w 4838076"/>
              <a:gd name="connsiteY138" fmla="*/ 6597650 h 6858000"/>
              <a:gd name="connsiteX139" fmla="*/ 149485 w 4838076"/>
              <a:gd name="connsiteY139" fmla="*/ 6640512 h 6858000"/>
              <a:gd name="connsiteX140" fmla="*/ 166281 w 4838076"/>
              <a:gd name="connsiteY140" fmla="*/ 6683375 h 6858000"/>
              <a:gd name="connsiteX141" fmla="*/ 176358 w 4838076"/>
              <a:gd name="connsiteY141" fmla="*/ 6735762 h 6858000"/>
              <a:gd name="connsiteX142" fmla="*/ 184756 w 4838076"/>
              <a:gd name="connsiteY142" fmla="*/ 6791325 h 6858000"/>
              <a:gd name="connsiteX143" fmla="*/ 189795 w 4838076"/>
              <a:gd name="connsiteY143" fmla="*/ 6858000 h 6858000"/>
              <a:gd name="connsiteX144" fmla="*/ 334173 w 4838076"/>
              <a:gd name="connsiteY144" fmla="*/ 6858000 h 6858000"/>
              <a:gd name="connsiteX145" fmla="*/ 334174 w 4838076"/>
              <a:gd name="connsiteY145" fmla="*/ 6858000 h 6858000"/>
              <a:gd name="connsiteX146" fmla="*/ 3459219 w 4838076"/>
              <a:gd name="connsiteY146" fmla="*/ 6858000 h 6858000"/>
              <a:gd name="connsiteX147" fmla="*/ 4417162 w 4838076"/>
              <a:gd name="connsiteY147" fmla="*/ 6858000 h 6858000"/>
              <a:gd name="connsiteX148" fmla="*/ 4838076 w 4838076"/>
              <a:gd name="connsiteY14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4838076" h="6858000">
                <a:moveTo>
                  <a:pt x="4838076" y="0"/>
                </a:moveTo>
                <a:lnTo>
                  <a:pt x="4417162" y="0"/>
                </a:lnTo>
                <a:lnTo>
                  <a:pt x="3459219" y="0"/>
                </a:lnTo>
                <a:lnTo>
                  <a:pt x="334174" y="0"/>
                </a:lnTo>
                <a:lnTo>
                  <a:pt x="334173" y="0"/>
                </a:lnTo>
                <a:lnTo>
                  <a:pt x="189795" y="0"/>
                </a:lnTo>
                <a:lnTo>
                  <a:pt x="184756" y="66675"/>
                </a:lnTo>
                <a:lnTo>
                  <a:pt x="176358" y="122237"/>
                </a:lnTo>
                <a:lnTo>
                  <a:pt x="166281" y="174625"/>
                </a:lnTo>
                <a:lnTo>
                  <a:pt x="149485" y="217487"/>
                </a:lnTo>
                <a:lnTo>
                  <a:pt x="132689" y="260350"/>
                </a:lnTo>
                <a:lnTo>
                  <a:pt x="112534" y="296862"/>
                </a:lnTo>
                <a:lnTo>
                  <a:pt x="92379" y="334962"/>
                </a:lnTo>
                <a:lnTo>
                  <a:pt x="73903" y="369887"/>
                </a:lnTo>
                <a:lnTo>
                  <a:pt x="55427" y="409575"/>
                </a:lnTo>
                <a:lnTo>
                  <a:pt x="38632" y="450850"/>
                </a:lnTo>
                <a:lnTo>
                  <a:pt x="23515" y="496887"/>
                </a:lnTo>
                <a:lnTo>
                  <a:pt x="11758" y="546100"/>
                </a:lnTo>
                <a:lnTo>
                  <a:pt x="3359" y="606425"/>
                </a:lnTo>
                <a:lnTo>
                  <a:pt x="0" y="673100"/>
                </a:lnTo>
                <a:lnTo>
                  <a:pt x="3359" y="744537"/>
                </a:lnTo>
                <a:lnTo>
                  <a:pt x="11758" y="801687"/>
                </a:lnTo>
                <a:lnTo>
                  <a:pt x="23515" y="854075"/>
                </a:lnTo>
                <a:lnTo>
                  <a:pt x="38632" y="901700"/>
                </a:lnTo>
                <a:lnTo>
                  <a:pt x="55427" y="942975"/>
                </a:lnTo>
                <a:lnTo>
                  <a:pt x="75583" y="981075"/>
                </a:lnTo>
                <a:lnTo>
                  <a:pt x="95738" y="1017587"/>
                </a:lnTo>
                <a:lnTo>
                  <a:pt x="115893" y="1055687"/>
                </a:lnTo>
                <a:lnTo>
                  <a:pt x="134368" y="1095375"/>
                </a:lnTo>
                <a:lnTo>
                  <a:pt x="152844" y="1136650"/>
                </a:lnTo>
                <a:lnTo>
                  <a:pt x="167960" y="1182687"/>
                </a:lnTo>
                <a:lnTo>
                  <a:pt x="178038" y="1235075"/>
                </a:lnTo>
                <a:lnTo>
                  <a:pt x="188115" y="1295400"/>
                </a:lnTo>
                <a:lnTo>
                  <a:pt x="189795" y="1363662"/>
                </a:lnTo>
                <a:lnTo>
                  <a:pt x="188115" y="1431925"/>
                </a:lnTo>
                <a:lnTo>
                  <a:pt x="178038" y="1492250"/>
                </a:lnTo>
                <a:lnTo>
                  <a:pt x="167960" y="1544637"/>
                </a:lnTo>
                <a:lnTo>
                  <a:pt x="152844" y="1589087"/>
                </a:lnTo>
                <a:lnTo>
                  <a:pt x="134368" y="1631950"/>
                </a:lnTo>
                <a:lnTo>
                  <a:pt x="115893" y="1671637"/>
                </a:lnTo>
                <a:lnTo>
                  <a:pt x="95738" y="1708150"/>
                </a:lnTo>
                <a:lnTo>
                  <a:pt x="75583" y="1743075"/>
                </a:lnTo>
                <a:lnTo>
                  <a:pt x="55427" y="1782762"/>
                </a:lnTo>
                <a:lnTo>
                  <a:pt x="38632" y="1824037"/>
                </a:lnTo>
                <a:lnTo>
                  <a:pt x="23515" y="1870075"/>
                </a:lnTo>
                <a:lnTo>
                  <a:pt x="11758" y="1922462"/>
                </a:lnTo>
                <a:lnTo>
                  <a:pt x="3359" y="1982787"/>
                </a:lnTo>
                <a:lnTo>
                  <a:pt x="0" y="2051050"/>
                </a:lnTo>
                <a:lnTo>
                  <a:pt x="3359" y="2119312"/>
                </a:lnTo>
                <a:lnTo>
                  <a:pt x="11758" y="2179637"/>
                </a:lnTo>
                <a:lnTo>
                  <a:pt x="23515" y="2232025"/>
                </a:lnTo>
                <a:lnTo>
                  <a:pt x="38632" y="2278062"/>
                </a:lnTo>
                <a:lnTo>
                  <a:pt x="55427" y="2319337"/>
                </a:lnTo>
                <a:lnTo>
                  <a:pt x="75583" y="2359025"/>
                </a:lnTo>
                <a:lnTo>
                  <a:pt x="95738" y="2395537"/>
                </a:lnTo>
                <a:lnTo>
                  <a:pt x="115893" y="2433637"/>
                </a:lnTo>
                <a:lnTo>
                  <a:pt x="134368" y="2471737"/>
                </a:lnTo>
                <a:lnTo>
                  <a:pt x="152844" y="2513012"/>
                </a:lnTo>
                <a:lnTo>
                  <a:pt x="167960" y="2560637"/>
                </a:lnTo>
                <a:lnTo>
                  <a:pt x="178038" y="2613025"/>
                </a:lnTo>
                <a:lnTo>
                  <a:pt x="188115" y="2671762"/>
                </a:lnTo>
                <a:lnTo>
                  <a:pt x="189795" y="2741612"/>
                </a:lnTo>
                <a:lnTo>
                  <a:pt x="188115" y="2809875"/>
                </a:lnTo>
                <a:lnTo>
                  <a:pt x="178038" y="2868612"/>
                </a:lnTo>
                <a:lnTo>
                  <a:pt x="167960" y="2922587"/>
                </a:lnTo>
                <a:lnTo>
                  <a:pt x="152844" y="2967037"/>
                </a:lnTo>
                <a:lnTo>
                  <a:pt x="134368" y="3009900"/>
                </a:lnTo>
                <a:lnTo>
                  <a:pt x="115893" y="3046412"/>
                </a:lnTo>
                <a:lnTo>
                  <a:pt x="95738" y="3084512"/>
                </a:lnTo>
                <a:lnTo>
                  <a:pt x="75583" y="3121025"/>
                </a:lnTo>
                <a:lnTo>
                  <a:pt x="55427" y="3160712"/>
                </a:lnTo>
                <a:lnTo>
                  <a:pt x="38632" y="3201987"/>
                </a:lnTo>
                <a:lnTo>
                  <a:pt x="23515" y="3248025"/>
                </a:lnTo>
                <a:lnTo>
                  <a:pt x="11758" y="3300412"/>
                </a:lnTo>
                <a:lnTo>
                  <a:pt x="3359" y="3360737"/>
                </a:lnTo>
                <a:lnTo>
                  <a:pt x="0" y="3427412"/>
                </a:lnTo>
                <a:lnTo>
                  <a:pt x="3359" y="3497262"/>
                </a:lnTo>
                <a:lnTo>
                  <a:pt x="11758" y="3557587"/>
                </a:lnTo>
                <a:lnTo>
                  <a:pt x="23515" y="3609975"/>
                </a:lnTo>
                <a:lnTo>
                  <a:pt x="38632" y="3656012"/>
                </a:lnTo>
                <a:lnTo>
                  <a:pt x="55427" y="3697287"/>
                </a:lnTo>
                <a:lnTo>
                  <a:pt x="75583" y="3736975"/>
                </a:lnTo>
                <a:lnTo>
                  <a:pt x="115893" y="3811587"/>
                </a:lnTo>
                <a:lnTo>
                  <a:pt x="134368" y="3848100"/>
                </a:lnTo>
                <a:lnTo>
                  <a:pt x="152844" y="3890962"/>
                </a:lnTo>
                <a:lnTo>
                  <a:pt x="167960" y="3935412"/>
                </a:lnTo>
                <a:lnTo>
                  <a:pt x="178038" y="3987800"/>
                </a:lnTo>
                <a:lnTo>
                  <a:pt x="188115" y="4048125"/>
                </a:lnTo>
                <a:lnTo>
                  <a:pt x="189795" y="4116387"/>
                </a:lnTo>
                <a:lnTo>
                  <a:pt x="188115" y="4186237"/>
                </a:lnTo>
                <a:lnTo>
                  <a:pt x="178038" y="4244975"/>
                </a:lnTo>
                <a:lnTo>
                  <a:pt x="167960" y="4297362"/>
                </a:lnTo>
                <a:lnTo>
                  <a:pt x="152844" y="4343400"/>
                </a:lnTo>
                <a:lnTo>
                  <a:pt x="134368" y="4386262"/>
                </a:lnTo>
                <a:lnTo>
                  <a:pt x="115893" y="4424362"/>
                </a:lnTo>
                <a:lnTo>
                  <a:pt x="75583" y="4498975"/>
                </a:lnTo>
                <a:lnTo>
                  <a:pt x="55427" y="4537075"/>
                </a:lnTo>
                <a:lnTo>
                  <a:pt x="38632" y="4579937"/>
                </a:lnTo>
                <a:lnTo>
                  <a:pt x="23515" y="4625975"/>
                </a:lnTo>
                <a:lnTo>
                  <a:pt x="11758" y="4678362"/>
                </a:lnTo>
                <a:lnTo>
                  <a:pt x="3359" y="4738687"/>
                </a:lnTo>
                <a:lnTo>
                  <a:pt x="0" y="4806950"/>
                </a:lnTo>
                <a:lnTo>
                  <a:pt x="3359" y="4875212"/>
                </a:lnTo>
                <a:lnTo>
                  <a:pt x="11758" y="4935537"/>
                </a:lnTo>
                <a:lnTo>
                  <a:pt x="23515" y="4987925"/>
                </a:lnTo>
                <a:lnTo>
                  <a:pt x="38632" y="5033962"/>
                </a:lnTo>
                <a:lnTo>
                  <a:pt x="55427" y="5075237"/>
                </a:lnTo>
                <a:lnTo>
                  <a:pt x="75583" y="5114925"/>
                </a:lnTo>
                <a:lnTo>
                  <a:pt x="95738" y="5149850"/>
                </a:lnTo>
                <a:lnTo>
                  <a:pt x="115893" y="5186362"/>
                </a:lnTo>
                <a:lnTo>
                  <a:pt x="134368" y="5226050"/>
                </a:lnTo>
                <a:lnTo>
                  <a:pt x="152844" y="5268912"/>
                </a:lnTo>
                <a:lnTo>
                  <a:pt x="167960" y="5313362"/>
                </a:lnTo>
                <a:lnTo>
                  <a:pt x="178038" y="5365750"/>
                </a:lnTo>
                <a:lnTo>
                  <a:pt x="188115" y="5426075"/>
                </a:lnTo>
                <a:lnTo>
                  <a:pt x="189795" y="5494337"/>
                </a:lnTo>
                <a:lnTo>
                  <a:pt x="188115" y="5562600"/>
                </a:lnTo>
                <a:lnTo>
                  <a:pt x="178038" y="5622925"/>
                </a:lnTo>
                <a:lnTo>
                  <a:pt x="167960" y="5675312"/>
                </a:lnTo>
                <a:lnTo>
                  <a:pt x="152844" y="5721350"/>
                </a:lnTo>
                <a:lnTo>
                  <a:pt x="134368" y="5762625"/>
                </a:lnTo>
                <a:lnTo>
                  <a:pt x="115893" y="5802312"/>
                </a:lnTo>
                <a:lnTo>
                  <a:pt x="95738" y="5840412"/>
                </a:lnTo>
                <a:lnTo>
                  <a:pt x="75583" y="5876925"/>
                </a:lnTo>
                <a:lnTo>
                  <a:pt x="55427" y="5915025"/>
                </a:lnTo>
                <a:lnTo>
                  <a:pt x="38632" y="5956300"/>
                </a:lnTo>
                <a:lnTo>
                  <a:pt x="23515" y="6003925"/>
                </a:lnTo>
                <a:lnTo>
                  <a:pt x="11758" y="6056312"/>
                </a:lnTo>
                <a:lnTo>
                  <a:pt x="3359" y="6113462"/>
                </a:lnTo>
                <a:lnTo>
                  <a:pt x="0" y="6183312"/>
                </a:lnTo>
                <a:lnTo>
                  <a:pt x="3359" y="6251575"/>
                </a:lnTo>
                <a:lnTo>
                  <a:pt x="11758" y="6311900"/>
                </a:lnTo>
                <a:lnTo>
                  <a:pt x="23515" y="6361112"/>
                </a:lnTo>
                <a:lnTo>
                  <a:pt x="38632" y="6407150"/>
                </a:lnTo>
                <a:lnTo>
                  <a:pt x="55427" y="6448425"/>
                </a:lnTo>
                <a:lnTo>
                  <a:pt x="73903" y="6488112"/>
                </a:lnTo>
                <a:lnTo>
                  <a:pt x="92379" y="6523037"/>
                </a:lnTo>
                <a:lnTo>
                  <a:pt x="112534" y="6561137"/>
                </a:lnTo>
                <a:lnTo>
                  <a:pt x="132689" y="6597650"/>
                </a:lnTo>
                <a:lnTo>
                  <a:pt x="149485" y="6640512"/>
                </a:lnTo>
                <a:lnTo>
                  <a:pt x="166281" y="6683375"/>
                </a:lnTo>
                <a:lnTo>
                  <a:pt x="176358" y="6735762"/>
                </a:lnTo>
                <a:lnTo>
                  <a:pt x="184756" y="6791325"/>
                </a:lnTo>
                <a:lnTo>
                  <a:pt x="189795" y="6858000"/>
                </a:lnTo>
                <a:lnTo>
                  <a:pt x="334173" y="6858000"/>
                </a:lnTo>
                <a:lnTo>
                  <a:pt x="334174" y="6858000"/>
                </a:lnTo>
                <a:lnTo>
                  <a:pt x="3459219" y="6858000"/>
                </a:lnTo>
                <a:lnTo>
                  <a:pt x="4417162" y="6858000"/>
                </a:lnTo>
                <a:lnTo>
                  <a:pt x="4838076" y="685800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extBox 1">
            <a:extLst>
              <a:ext uri="{FF2B5EF4-FFF2-40B4-BE49-F238E27FC236}">
                <a16:creationId xmlns:a16="http://schemas.microsoft.com/office/drawing/2014/main" id="{16CBF922-E896-9037-D1D2-361E18F2BA4B}"/>
              </a:ext>
            </a:extLst>
          </p:cNvPr>
          <p:cNvSpPr txBox="1"/>
          <p:nvPr/>
        </p:nvSpPr>
        <p:spPr>
          <a:xfrm>
            <a:off x="765051" y="662400"/>
            <a:ext cx="3384000" cy="1492132"/>
          </a:xfrm>
          <a:prstGeom prst="rect">
            <a:avLst/>
          </a:prstGeom>
        </p:spPr>
        <p:txBody>
          <a:bodyPr vert="horz" lIns="91440" tIns="45720" rIns="91440" bIns="45720" rtlCol="0" anchor="t">
            <a:normAutofit fontScale="92500"/>
          </a:bodyPr>
          <a:lstStyle/>
          <a:p>
            <a:pPr algn="ctr">
              <a:lnSpc>
                <a:spcPct val="90000"/>
              </a:lnSpc>
              <a:spcBef>
                <a:spcPct val="0"/>
              </a:spcBef>
              <a:spcAft>
                <a:spcPts val="600"/>
              </a:spcAft>
            </a:pPr>
            <a:r>
              <a:rPr lang="en-US" sz="3200" b="1" kern="1200" dirty="0">
                <a:solidFill>
                  <a:schemeClr val="bg1"/>
                </a:solidFill>
                <a:latin typeface="+mj-lt"/>
                <a:ea typeface="+mj-ea"/>
                <a:cs typeface="+mj-cs"/>
              </a:rPr>
              <a:t>At  what age should I discuss internet safety with my child?</a:t>
            </a:r>
          </a:p>
        </p:txBody>
      </p:sp>
      <p:pic>
        <p:nvPicPr>
          <p:cNvPr id="6146" name="Picture 2" descr="Stranger-Danger&quot; is a Terrible Lesson - Let Grow">
            <a:extLst>
              <a:ext uri="{FF2B5EF4-FFF2-40B4-BE49-F238E27FC236}">
                <a16:creationId xmlns:a16="http://schemas.microsoft.com/office/drawing/2014/main" id="{BB6459F0-F34F-88B2-F690-6DAC2AF83D7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024457" y="142702"/>
            <a:ext cx="4237914" cy="370817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685719A-2A1A-C8F3-A9BF-4F39176FFBB8}"/>
              </a:ext>
            </a:extLst>
          </p:cNvPr>
          <p:cNvSpPr txBox="1"/>
          <p:nvPr/>
        </p:nvSpPr>
        <p:spPr>
          <a:xfrm>
            <a:off x="1310185" y="2251881"/>
            <a:ext cx="2129051" cy="646331"/>
          </a:xfrm>
          <a:prstGeom prst="rect">
            <a:avLst/>
          </a:prstGeom>
          <a:noFill/>
        </p:spPr>
        <p:txBody>
          <a:bodyPr wrap="square" rtlCol="0">
            <a:spAutoFit/>
          </a:bodyPr>
          <a:lstStyle/>
          <a:p>
            <a:pPr algn="ctr"/>
            <a:r>
              <a:rPr lang="en-GB" sz="3600" b="1" dirty="0">
                <a:solidFill>
                  <a:srgbClr val="FF0000"/>
                </a:solidFill>
              </a:rPr>
              <a:t>ANY AGE!</a:t>
            </a:r>
          </a:p>
        </p:txBody>
      </p:sp>
      <p:pic>
        <p:nvPicPr>
          <p:cNvPr id="6148" name="Picture 4" descr="Views sought on Tooting Bec road safety proposals - Wandsworth Borough  Council">
            <a:extLst>
              <a:ext uri="{FF2B5EF4-FFF2-40B4-BE49-F238E27FC236}">
                <a16:creationId xmlns:a16="http://schemas.microsoft.com/office/drawing/2014/main" id="{C30C79BC-38C8-8858-18E9-563F2C5375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4241" y="3766784"/>
            <a:ext cx="5420543" cy="2830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20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CBF922-E896-9037-D1D2-361E18F2BA4B}"/>
              </a:ext>
            </a:extLst>
          </p:cNvPr>
          <p:cNvSpPr txBox="1"/>
          <p:nvPr/>
        </p:nvSpPr>
        <p:spPr>
          <a:xfrm>
            <a:off x="-245660" y="395784"/>
            <a:ext cx="8215952" cy="646331"/>
          </a:xfrm>
          <a:prstGeom prst="rect">
            <a:avLst/>
          </a:prstGeom>
          <a:noFill/>
        </p:spPr>
        <p:txBody>
          <a:bodyPr wrap="square" rtlCol="0">
            <a:spAutoFit/>
          </a:bodyPr>
          <a:lstStyle/>
          <a:p>
            <a:pPr algn="ctr"/>
            <a:r>
              <a:rPr lang="en-GB" sz="3600" b="1" dirty="0"/>
              <a:t>What are we doing at school?</a:t>
            </a:r>
          </a:p>
        </p:txBody>
      </p:sp>
      <p:pic>
        <p:nvPicPr>
          <p:cNvPr id="3" name="Picture 2">
            <a:extLst>
              <a:ext uri="{FF2B5EF4-FFF2-40B4-BE49-F238E27FC236}">
                <a16:creationId xmlns:a16="http://schemas.microsoft.com/office/drawing/2014/main" id="{AE8A8436-6D70-AE79-1146-8FE00F5023CD}"/>
              </a:ext>
            </a:extLst>
          </p:cNvPr>
          <p:cNvPicPr>
            <a:picLocks noChangeAspect="1"/>
          </p:cNvPicPr>
          <p:nvPr/>
        </p:nvPicPr>
        <p:blipFill>
          <a:blip r:embed="rId3"/>
          <a:stretch>
            <a:fillRect/>
          </a:stretch>
        </p:blipFill>
        <p:spPr>
          <a:xfrm>
            <a:off x="254670" y="1042115"/>
            <a:ext cx="6582858" cy="3919097"/>
          </a:xfrm>
          <a:prstGeom prst="rect">
            <a:avLst/>
          </a:prstGeom>
        </p:spPr>
      </p:pic>
      <p:pic>
        <p:nvPicPr>
          <p:cNvPr id="7170" name="Picture 2" descr="ProjectEVOLVE - Education for a Connected World Resources">
            <a:extLst>
              <a:ext uri="{FF2B5EF4-FFF2-40B4-BE49-F238E27FC236}">
                <a16:creationId xmlns:a16="http://schemas.microsoft.com/office/drawing/2014/main" id="{3001AD56-2259-09FE-97B6-876A11892B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2914" y="518240"/>
            <a:ext cx="4371975" cy="1047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5DF1FEC-6F44-00FC-9EBA-660E9A522CD0}"/>
              </a:ext>
            </a:extLst>
          </p:cNvPr>
          <p:cNvPicPr>
            <a:picLocks noChangeAspect="1"/>
          </p:cNvPicPr>
          <p:nvPr/>
        </p:nvPicPr>
        <p:blipFill>
          <a:blip r:embed="rId5"/>
          <a:stretch>
            <a:fillRect/>
          </a:stretch>
        </p:blipFill>
        <p:spPr>
          <a:xfrm>
            <a:off x="7049529" y="3001663"/>
            <a:ext cx="5078744" cy="3679006"/>
          </a:xfrm>
          <a:prstGeom prst="rect">
            <a:avLst/>
          </a:prstGeom>
        </p:spPr>
      </p:pic>
    </p:spTree>
    <p:extLst>
      <p:ext uri="{BB962C8B-B14F-4D97-AF65-F5344CB8AC3E}">
        <p14:creationId xmlns:p14="http://schemas.microsoft.com/office/powerpoint/2010/main" val="12792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CBF922-E896-9037-D1D2-361E18F2BA4B}"/>
              </a:ext>
            </a:extLst>
          </p:cNvPr>
          <p:cNvSpPr txBox="1"/>
          <p:nvPr/>
        </p:nvSpPr>
        <p:spPr>
          <a:xfrm>
            <a:off x="1985749" y="245658"/>
            <a:ext cx="8215952" cy="1569660"/>
          </a:xfrm>
          <a:prstGeom prst="rect">
            <a:avLst/>
          </a:prstGeom>
          <a:noFill/>
        </p:spPr>
        <p:txBody>
          <a:bodyPr wrap="square" rtlCol="0">
            <a:spAutoFit/>
          </a:bodyPr>
          <a:lstStyle/>
          <a:p>
            <a:pPr algn="ctr"/>
            <a:r>
              <a:rPr lang="en-GB" sz="4800" b="1" dirty="0"/>
              <a:t>So what can you do to </a:t>
            </a:r>
            <a:r>
              <a:rPr lang="en-GB" sz="4800" b="1"/>
              <a:t>keep your </a:t>
            </a:r>
            <a:r>
              <a:rPr lang="en-GB" sz="4800" b="1" dirty="0"/>
              <a:t>child safe?</a:t>
            </a:r>
          </a:p>
        </p:txBody>
      </p:sp>
      <p:grpSp>
        <p:nvGrpSpPr>
          <p:cNvPr id="14" name="Group 13">
            <a:extLst>
              <a:ext uri="{FF2B5EF4-FFF2-40B4-BE49-F238E27FC236}">
                <a16:creationId xmlns:a16="http://schemas.microsoft.com/office/drawing/2014/main" id="{5BD070C6-FC7A-1064-44DF-01C728E2A2F3}"/>
              </a:ext>
            </a:extLst>
          </p:cNvPr>
          <p:cNvGrpSpPr/>
          <p:nvPr/>
        </p:nvGrpSpPr>
        <p:grpSpPr>
          <a:xfrm>
            <a:off x="1137244" y="4657667"/>
            <a:ext cx="2480480" cy="1112282"/>
            <a:chOff x="782686" y="3182564"/>
            <a:chExt cx="2480480" cy="1112282"/>
          </a:xfrm>
        </p:grpSpPr>
        <p:sp>
          <p:nvSpPr>
            <p:cNvPr id="4" name="TextBox 3">
              <a:hlinkClick r:id="rId3"/>
              <a:extLst>
                <a:ext uri="{FF2B5EF4-FFF2-40B4-BE49-F238E27FC236}">
                  <a16:creationId xmlns:a16="http://schemas.microsoft.com/office/drawing/2014/main" id="{115FF6E0-DE7A-0018-B6A0-B540188DEF02}"/>
                </a:ext>
              </a:extLst>
            </p:cNvPr>
            <p:cNvSpPr txBox="1"/>
            <p:nvPr/>
          </p:nvSpPr>
          <p:spPr>
            <a:xfrm>
              <a:off x="782686" y="3925514"/>
              <a:ext cx="2480480" cy="369332"/>
            </a:xfrm>
            <a:prstGeom prst="rect">
              <a:avLst/>
            </a:prstGeom>
            <a:noFill/>
          </p:spPr>
          <p:txBody>
            <a:bodyPr wrap="square">
              <a:spAutoFit/>
            </a:bodyPr>
            <a:lstStyle/>
            <a:p>
              <a:r>
                <a:rPr lang="en-GB" b="1" dirty="0"/>
                <a:t>How to manage settings</a:t>
              </a:r>
            </a:p>
          </p:txBody>
        </p:sp>
        <p:pic>
          <p:nvPicPr>
            <p:cNvPr id="9" name="Picture 8">
              <a:extLst>
                <a:ext uri="{FF2B5EF4-FFF2-40B4-BE49-F238E27FC236}">
                  <a16:creationId xmlns:a16="http://schemas.microsoft.com/office/drawing/2014/main" id="{B7FB52C4-DC99-BF4B-9F90-0DFACA71E05F}"/>
                </a:ext>
              </a:extLst>
            </p:cNvPr>
            <p:cNvPicPr>
              <a:picLocks noChangeAspect="1"/>
            </p:cNvPicPr>
            <p:nvPr/>
          </p:nvPicPr>
          <p:blipFill>
            <a:blip r:embed="rId4"/>
            <a:stretch>
              <a:fillRect/>
            </a:stretch>
          </p:blipFill>
          <p:spPr>
            <a:xfrm>
              <a:off x="961811" y="3182564"/>
              <a:ext cx="2047875" cy="742950"/>
            </a:xfrm>
            <a:prstGeom prst="rect">
              <a:avLst/>
            </a:prstGeom>
          </p:spPr>
        </p:pic>
      </p:grpSp>
      <p:grpSp>
        <p:nvGrpSpPr>
          <p:cNvPr id="18" name="Group 17">
            <a:extLst>
              <a:ext uri="{FF2B5EF4-FFF2-40B4-BE49-F238E27FC236}">
                <a16:creationId xmlns:a16="http://schemas.microsoft.com/office/drawing/2014/main" id="{69644E9C-B300-CED2-DE58-623A776DB9DC}"/>
              </a:ext>
            </a:extLst>
          </p:cNvPr>
          <p:cNvGrpSpPr/>
          <p:nvPr/>
        </p:nvGrpSpPr>
        <p:grpSpPr>
          <a:xfrm>
            <a:off x="5350349" y="4874604"/>
            <a:ext cx="2419350" cy="1172344"/>
            <a:chOff x="5350349" y="4874604"/>
            <a:chExt cx="2419350" cy="1172344"/>
          </a:xfrm>
        </p:grpSpPr>
        <p:sp>
          <p:nvSpPr>
            <p:cNvPr id="6" name="TextBox 5">
              <a:hlinkClick r:id="rId5"/>
              <a:extLst>
                <a:ext uri="{FF2B5EF4-FFF2-40B4-BE49-F238E27FC236}">
                  <a16:creationId xmlns:a16="http://schemas.microsoft.com/office/drawing/2014/main" id="{4287AD8B-1FC0-8451-7382-26DD8F997DDD}"/>
                </a:ext>
              </a:extLst>
            </p:cNvPr>
            <p:cNvSpPr txBox="1"/>
            <p:nvPr/>
          </p:nvSpPr>
          <p:spPr>
            <a:xfrm>
              <a:off x="5721823" y="5400617"/>
              <a:ext cx="1484194" cy="646331"/>
            </a:xfrm>
            <a:prstGeom prst="rect">
              <a:avLst/>
            </a:prstGeom>
            <a:noFill/>
          </p:spPr>
          <p:txBody>
            <a:bodyPr wrap="square">
              <a:spAutoFit/>
            </a:bodyPr>
            <a:lstStyle/>
            <a:p>
              <a:pPr algn="ctr"/>
              <a:r>
                <a:rPr lang="en-GB" b="1" dirty="0"/>
                <a:t>Guide to technology</a:t>
              </a:r>
            </a:p>
          </p:txBody>
        </p:sp>
        <p:pic>
          <p:nvPicPr>
            <p:cNvPr id="11" name="Picture 10">
              <a:extLst>
                <a:ext uri="{FF2B5EF4-FFF2-40B4-BE49-F238E27FC236}">
                  <a16:creationId xmlns:a16="http://schemas.microsoft.com/office/drawing/2014/main" id="{6338C32E-1C27-0D7C-4869-9AC562FF7566}"/>
                </a:ext>
              </a:extLst>
            </p:cNvPr>
            <p:cNvPicPr>
              <a:picLocks noChangeAspect="1"/>
            </p:cNvPicPr>
            <p:nvPr/>
          </p:nvPicPr>
          <p:blipFill>
            <a:blip r:embed="rId6"/>
            <a:stretch>
              <a:fillRect/>
            </a:stretch>
          </p:blipFill>
          <p:spPr>
            <a:xfrm>
              <a:off x="5350349" y="4874604"/>
              <a:ext cx="2419350" cy="400050"/>
            </a:xfrm>
            <a:prstGeom prst="rect">
              <a:avLst/>
            </a:prstGeom>
          </p:spPr>
        </p:pic>
      </p:grpSp>
      <p:grpSp>
        <p:nvGrpSpPr>
          <p:cNvPr id="17" name="Group 16">
            <a:extLst>
              <a:ext uri="{FF2B5EF4-FFF2-40B4-BE49-F238E27FC236}">
                <a16:creationId xmlns:a16="http://schemas.microsoft.com/office/drawing/2014/main" id="{75411548-C3D4-3F5D-2B23-17867D72AD55}"/>
              </a:ext>
            </a:extLst>
          </p:cNvPr>
          <p:cNvGrpSpPr/>
          <p:nvPr/>
        </p:nvGrpSpPr>
        <p:grpSpPr>
          <a:xfrm>
            <a:off x="8802875" y="4779352"/>
            <a:ext cx="2251881" cy="1222299"/>
            <a:chOff x="8366147" y="3182564"/>
            <a:chExt cx="2251881" cy="1222299"/>
          </a:xfrm>
        </p:grpSpPr>
        <p:pic>
          <p:nvPicPr>
            <p:cNvPr id="13" name="Picture 12">
              <a:extLst>
                <a:ext uri="{FF2B5EF4-FFF2-40B4-BE49-F238E27FC236}">
                  <a16:creationId xmlns:a16="http://schemas.microsoft.com/office/drawing/2014/main" id="{5C45E519-3A5F-4F12-3EB3-33335B64A356}"/>
                </a:ext>
              </a:extLst>
            </p:cNvPr>
            <p:cNvPicPr>
              <a:picLocks noChangeAspect="1"/>
            </p:cNvPicPr>
            <p:nvPr/>
          </p:nvPicPr>
          <p:blipFill>
            <a:blip r:embed="rId7"/>
            <a:stretch>
              <a:fillRect/>
            </a:stretch>
          </p:blipFill>
          <p:spPr>
            <a:xfrm>
              <a:off x="8782476" y="3182564"/>
              <a:ext cx="1419225" cy="542925"/>
            </a:xfrm>
            <a:prstGeom prst="rect">
              <a:avLst/>
            </a:prstGeom>
          </p:spPr>
        </p:pic>
        <p:sp>
          <p:nvSpPr>
            <p:cNvPr id="16" name="TextBox 15">
              <a:hlinkClick r:id="rId8"/>
              <a:extLst>
                <a:ext uri="{FF2B5EF4-FFF2-40B4-BE49-F238E27FC236}">
                  <a16:creationId xmlns:a16="http://schemas.microsoft.com/office/drawing/2014/main" id="{D9E35D6E-08D5-EC1C-1E7B-FFFA1471116B}"/>
                </a:ext>
              </a:extLst>
            </p:cNvPr>
            <p:cNvSpPr txBox="1"/>
            <p:nvPr/>
          </p:nvSpPr>
          <p:spPr>
            <a:xfrm>
              <a:off x="8366147" y="3758532"/>
              <a:ext cx="2251881" cy="646331"/>
            </a:xfrm>
            <a:prstGeom prst="rect">
              <a:avLst/>
            </a:prstGeom>
            <a:noFill/>
          </p:spPr>
          <p:txBody>
            <a:bodyPr wrap="square" rtlCol="0">
              <a:spAutoFit/>
            </a:bodyPr>
            <a:lstStyle/>
            <a:p>
              <a:pPr algn="ctr"/>
              <a:r>
                <a:rPr lang="en-GB" b="1" dirty="0"/>
                <a:t>Internet connected devices</a:t>
              </a:r>
            </a:p>
          </p:txBody>
        </p:sp>
      </p:grpSp>
      <p:sp>
        <p:nvSpPr>
          <p:cNvPr id="19" name="TextBox 18">
            <a:extLst>
              <a:ext uri="{FF2B5EF4-FFF2-40B4-BE49-F238E27FC236}">
                <a16:creationId xmlns:a16="http://schemas.microsoft.com/office/drawing/2014/main" id="{8B3D2139-F1D6-CCBA-C96D-044DAABAD92B}"/>
              </a:ext>
            </a:extLst>
          </p:cNvPr>
          <p:cNvSpPr txBox="1"/>
          <p:nvPr/>
        </p:nvSpPr>
        <p:spPr>
          <a:xfrm>
            <a:off x="745509" y="2060812"/>
            <a:ext cx="2480480" cy="461665"/>
          </a:xfrm>
          <a:prstGeom prst="rect">
            <a:avLst/>
          </a:prstGeom>
          <a:solidFill>
            <a:schemeClr val="accent1">
              <a:lumMod val="40000"/>
              <a:lumOff val="60000"/>
            </a:schemeClr>
          </a:solidFill>
        </p:spPr>
        <p:txBody>
          <a:bodyPr wrap="square" rtlCol="0">
            <a:spAutoFit/>
          </a:bodyPr>
          <a:lstStyle/>
          <a:p>
            <a:pPr algn="ctr"/>
            <a:r>
              <a:rPr lang="en-GB" sz="2400" dirty="0"/>
              <a:t>Talk to your child</a:t>
            </a:r>
          </a:p>
        </p:txBody>
      </p:sp>
      <p:sp>
        <p:nvSpPr>
          <p:cNvPr id="20" name="TextBox 19">
            <a:extLst>
              <a:ext uri="{FF2B5EF4-FFF2-40B4-BE49-F238E27FC236}">
                <a16:creationId xmlns:a16="http://schemas.microsoft.com/office/drawing/2014/main" id="{42575FC6-A850-C009-6146-0DAC48274619}"/>
              </a:ext>
            </a:extLst>
          </p:cNvPr>
          <p:cNvSpPr txBox="1"/>
          <p:nvPr/>
        </p:nvSpPr>
        <p:spPr>
          <a:xfrm>
            <a:off x="3649497" y="2744379"/>
            <a:ext cx="2357579" cy="830997"/>
          </a:xfrm>
          <a:prstGeom prst="rect">
            <a:avLst/>
          </a:prstGeom>
          <a:solidFill>
            <a:schemeClr val="accent1">
              <a:lumMod val="40000"/>
              <a:lumOff val="60000"/>
            </a:schemeClr>
          </a:solidFill>
        </p:spPr>
        <p:txBody>
          <a:bodyPr wrap="square" rtlCol="0">
            <a:spAutoFit/>
          </a:bodyPr>
          <a:lstStyle/>
          <a:p>
            <a:pPr algn="ctr"/>
            <a:r>
              <a:rPr lang="en-GB" sz="2400" dirty="0"/>
              <a:t>Ask them questions</a:t>
            </a:r>
          </a:p>
        </p:txBody>
      </p:sp>
      <p:sp>
        <p:nvSpPr>
          <p:cNvPr id="21" name="TextBox 20">
            <a:extLst>
              <a:ext uri="{FF2B5EF4-FFF2-40B4-BE49-F238E27FC236}">
                <a16:creationId xmlns:a16="http://schemas.microsoft.com/office/drawing/2014/main" id="{97706E69-2951-E392-D270-E2162B52F669}"/>
              </a:ext>
            </a:extLst>
          </p:cNvPr>
          <p:cNvSpPr txBox="1"/>
          <p:nvPr/>
        </p:nvSpPr>
        <p:spPr>
          <a:xfrm>
            <a:off x="7721221" y="1815318"/>
            <a:ext cx="2480480" cy="830997"/>
          </a:xfrm>
          <a:prstGeom prst="rect">
            <a:avLst/>
          </a:prstGeom>
          <a:solidFill>
            <a:schemeClr val="accent1">
              <a:lumMod val="40000"/>
              <a:lumOff val="60000"/>
            </a:schemeClr>
          </a:solidFill>
        </p:spPr>
        <p:txBody>
          <a:bodyPr wrap="square" rtlCol="0">
            <a:spAutoFit/>
          </a:bodyPr>
          <a:lstStyle/>
          <a:p>
            <a:pPr algn="ctr"/>
            <a:r>
              <a:rPr lang="en-GB" sz="2400" dirty="0"/>
              <a:t>Check the parental controls</a:t>
            </a:r>
          </a:p>
        </p:txBody>
      </p:sp>
      <p:sp>
        <p:nvSpPr>
          <p:cNvPr id="22" name="TextBox 21">
            <a:extLst>
              <a:ext uri="{FF2B5EF4-FFF2-40B4-BE49-F238E27FC236}">
                <a16:creationId xmlns:a16="http://schemas.microsoft.com/office/drawing/2014/main" id="{BB63D4AA-F07B-7594-B665-9DEA19D188A0}"/>
              </a:ext>
            </a:extLst>
          </p:cNvPr>
          <p:cNvSpPr txBox="1"/>
          <p:nvPr/>
        </p:nvSpPr>
        <p:spPr>
          <a:xfrm>
            <a:off x="7093316" y="3344544"/>
            <a:ext cx="3502049" cy="461665"/>
          </a:xfrm>
          <a:prstGeom prst="rect">
            <a:avLst/>
          </a:prstGeom>
          <a:solidFill>
            <a:schemeClr val="accent1">
              <a:lumMod val="40000"/>
              <a:lumOff val="60000"/>
            </a:schemeClr>
          </a:solidFill>
        </p:spPr>
        <p:txBody>
          <a:bodyPr wrap="none" rtlCol="0">
            <a:spAutoFit/>
          </a:bodyPr>
          <a:lstStyle/>
          <a:p>
            <a:pPr algn="ctr"/>
            <a:r>
              <a:rPr lang="en-GB" sz="2400" dirty="0"/>
              <a:t>Don’t leave them unaided</a:t>
            </a:r>
          </a:p>
        </p:txBody>
      </p:sp>
      <p:sp>
        <p:nvSpPr>
          <p:cNvPr id="23" name="TextBox 22">
            <a:extLst>
              <a:ext uri="{FF2B5EF4-FFF2-40B4-BE49-F238E27FC236}">
                <a16:creationId xmlns:a16="http://schemas.microsoft.com/office/drawing/2014/main" id="{EE3ACBED-D6BC-CD04-9F2F-9F6EB835EA35}"/>
              </a:ext>
            </a:extLst>
          </p:cNvPr>
          <p:cNvSpPr txBox="1"/>
          <p:nvPr/>
        </p:nvSpPr>
        <p:spPr>
          <a:xfrm>
            <a:off x="3807725" y="4086911"/>
            <a:ext cx="3525245" cy="461665"/>
          </a:xfrm>
          <a:prstGeom prst="rect">
            <a:avLst/>
          </a:prstGeom>
          <a:solidFill>
            <a:schemeClr val="accent1">
              <a:lumMod val="40000"/>
              <a:lumOff val="60000"/>
            </a:schemeClr>
          </a:solidFill>
        </p:spPr>
        <p:txBody>
          <a:bodyPr wrap="square" rtlCol="0">
            <a:spAutoFit/>
          </a:bodyPr>
          <a:lstStyle/>
          <a:p>
            <a:pPr algn="ctr"/>
            <a:r>
              <a:rPr lang="en-GB" sz="2400" b="1" dirty="0"/>
              <a:t>Lead by example</a:t>
            </a:r>
          </a:p>
        </p:txBody>
      </p:sp>
    </p:spTree>
    <p:extLst>
      <p:ext uri="{BB962C8B-B14F-4D97-AF65-F5344CB8AC3E}">
        <p14:creationId xmlns:p14="http://schemas.microsoft.com/office/powerpoint/2010/main" val="2937402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295</TotalTime>
  <Words>1868</Words>
  <Application>Microsoft Office PowerPoint</Application>
  <PresentationFormat>Widescreen</PresentationFormat>
  <Paragraphs>115</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inherit</vt:lpstr>
      <vt:lpstr>Office Theme</vt:lpstr>
      <vt:lpstr>Internet Safety for Primary children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Safety for Primary children</dc:title>
  <dc:creator>Williams Claire</dc:creator>
  <cp:lastModifiedBy>Williams Claire</cp:lastModifiedBy>
  <cp:revision>7</cp:revision>
  <cp:lastPrinted>2023-03-07T10:34:07Z</cp:lastPrinted>
  <dcterms:created xsi:type="dcterms:W3CDTF">2023-02-27T20:57:02Z</dcterms:created>
  <dcterms:modified xsi:type="dcterms:W3CDTF">2023-03-07T19:22:31Z</dcterms:modified>
</cp:coreProperties>
</file>